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40"/>
  </p:notesMasterIdLst>
  <p:sldIdLst>
    <p:sldId id="256" r:id="rId3"/>
    <p:sldId id="373" r:id="rId4"/>
    <p:sldId id="374" r:id="rId5"/>
    <p:sldId id="259" r:id="rId6"/>
    <p:sldId id="381" r:id="rId7"/>
    <p:sldId id="382" r:id="rId8"/>
    <p:sldId id="383" r:id="rId9"/>
    <p:sldId id="384" r:id="rId10"/>
    <p:sldId id="260" r:id="rId11"/>
    <p:sldId id="377" r:id="rId12"/>
    <p:sldId id="378" r:id="rId13"/>
    <p:sldId id="263" r:id="rId14"/>
    <p:sldId id="264" r:id="rId15"/>
    <p:sldId id="265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4" r:id="rId37"/>
    <p:sldId id="379" r:id="rId38"/>
    <p:sldId id="385" r:id="rId39"/>
  </p:sldIdLst>
  <p:sldSz cx="9144000" cy="5143500" type="screen16x9"/>
  <p:notesSz cx="6858000" cy="9144000"/>
  <p:embeddedFontLst>
    <p:embeddedFont>
      <p:font typeface="Play" pitchFamily="2" charset="0"/>
      <p:regular r:id="rId41"/>
      <p:bold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VK Sans Display" pitchFamily="2" charset="0"/>
      <p:regular r:id="rId47"/>
      <p:bold r:id="rId48"/>
    </p:embeddedFont>
    <p:embeddedFont>
      <p:font typeface="VK Sans Display DemiBold" pitchFamily="2" charset="0"/>
      <p:regular r:id="rId49"/>
      <p:bold r:id="rId50"/>
    </p:embeddedFont>
    <p:embeddedFont>
      <p:font typeface="VK Sans Display Light" pitchFamily="2" charset="0"/>
      <p:regular r:id="rId51"/>
    </p:embeddedFont>
    <p:embeddedFont>
      <p:font typeface="VK Sans Display Medium" pitchFamily="2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98E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560881-BF2A-424A-96AF-37C6AF659ADF}">
  <a:tblStyle styleId="{92560881-BF2A-424A-96AF-37C6AF659ADF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71FC70-CDC2-41B2-88BD-211936E4F40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/>
    <p:restoredTop sz="84953"/>
  </p:normalViewPr>
  <p:slideViewPr>
    <p:cSldViewPr snapToGrid="0">
      <p:cViewPr varScale="1">
        <p:scale>
          <a:sx n="141" d="100"/>
          <a:sy n="141" d="100"/>
        </p:scale>
        <p:origin x="10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Рекомендации спикеру:</a:t>
            </a:r>
            <a:endParaRPr lang="ru-RU" sz="1400" b="0" dirty="0">
              <a:effectLst/>
            </a:endParaRPr>
          </a:p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Представьтесь и расскажите, чем занимаетесь: ваша профессия и команда, какие сервисы или продукты создаете.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Подумайте, сталкиваются ли школьники с вашим сервисом или продуктом. Дайте пример из жизни, чтобы соединить ваш опыт с опытом ребят.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Как со стороны нас с вами, то есть пользователей выглядит классный </a:t>
            </a:r>
            <a:r>
              <a:rPr lang="ru-RU" sz="1000" dirty="0" err="1">
                <a:solidFill>
                  <a:schemeClr val="dk1"/>
                </a:solidFill>
              </a:rPr>
              <a:t>видеопродукт</a:t>
            </a:r>
            <a:r>
              <a:rPr lang="ru-RU" sz="1000" dirty="0">
                <a:solidFill>
                  <a:schemeClr val="dk1"/>
                </a:solidFill>
              </a:rPr>
              <a:t>? 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 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Включаешь видео и получаешь удовольствие от просмотра. Эти слагаемые и дают нам счастливого пользователя.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2949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Как счастье пользователя выглядит с точки зрения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технологогий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 </a:t>
            </a:r>
            <a:endParaRPr lang="ru-RU" sz="1000" b="0" dirty="0">
              <a:effectLst/>
            </a:endParaRPr>
          </a:p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b="0" dirty="0">
                <a:effectLst/>
              </a:rPr>
            </a:b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Посмотрим на архитектуру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видеоплатформы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Всё просто: пользователи загружают видео на сервера, оно обрабатывается и преобразуется в разные форматы и разрешения, потом сохраняется в большом распределённом хранилище и оттуда раздаётся зрителям. Так работают как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видеоплатформы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 небольшим набором функций, так и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видеогиганты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Например, </a:t>
            </a:r>
            <a:r>
              <a:rPr lang="en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VK 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Видео. </a:t>
            </a:r>
            <a:endParaRPr lang="ru-RU" sz="1000" b="0" dirty="0">
              <a:effectLst/>
            </a:endParaRPr>
          </a:p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b="0" dirty="0">
                <a:effectLst/>
              </a:rPr>
            </a:b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Давайте вернемся на шаг назад и посмотрим, что именно загружается пользователями в сеть, а потом раздается зрителям, и откуда у видео появляется вес? </a:t>
            </a:r>
            <a:endParaRPr lang="ru-RU" sz="1000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8801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179805fd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179805fd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Видео — это быстро сменяющие друг друга кадры на определенной скорости.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Когда человек видит быстро меняющиеся статичные изображения, создается иллюзия движения. Именно набор картинок мы и называем видео.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003f670ca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Чтобы представить себе, что такое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 цифровое видео,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возьмем набор изображений, которые расположились в нужном нам порядке и сняты с определенной частотой (например, 30 кадров в секунду). </a:t>
            </a:r>
            <a:endParaRPr lang="ru-RU" b="0" dirty="0">
              <a:effectLst/>
              <a:highlight>
                <a:srgbClr val="E1E1E1"/>
              </a:highlight>
            </a:endParaRPr>
          </a:p>
          <a:p>
            <a:pPr marL="158750" indent="0" rtl="0">
              <a:buNone/>
            </a:pPr>
            <a:br>
              <a:rPr lang="ru-RU" b="0" dirty="0">
                <a:effectLst/>
                <a:highlight>
                  <a:srgbClr val="E1E1E1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Позже, когда пользователь воспроизводит видео, то изображения появляются последовательно и воспринимаются человеческим глазом как видео.  Чем больше кадров в секунду воспроизводится, тем плавнее и реалистичнее видео. При низких значения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FPS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происходит то самое «зависание». </a:t>
            </a:r>
            <a:br>
              <a:rPr lang="ru-RU" dirty="0">
                <a:highlight>
                  <a:srgbClr val="E1E1E1"/>
                </a:highlight>
              </a:rPr>
            </a:br>
            <a:endParaRPr dirty="0"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479" name="Google Shape;479;g15003f670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179805fd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179805fd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solidFill>
                  <a:schemeClr val="dk1"/>
                </a:solidFill>
              </a:rPr>
              <a:t>Отдельное изображение — это набор маленьких точек известных как пиксели. Каждый из пикселей содержит закодированную информацию о цвете из набора </a:t>
            </a:r>
            <a:r>
              <a:rPr lang="en" dirty="0">
                <a:solidFill>
                  <a:schemeClr val="dk1"/>
                </a:solidFill>
              </a:rPr>
              <a:t>RGB (red green blue).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" dirty="0">
                <a:solidFill>
                  <a:schemeClr val="dk1"/>
                </a:solidFill>
              </a:rPr>
            </a:br>
            <a:r>
              <a:rPr lang="ru-RU" dirty="0">
                <a:solidFill>
                  <a:schemeClr val="dk1"/>
                </a:solidFill>
              </a:rPr>
              <a:t>Одно цветное изображение раскладывается на сочетание трёх матриц </a:t>
            </a:r>
            <a:r>
              <a:rPr lang="en" dirty="0">
                <a:solidFill>
                  <a:schemeClr val="dk1"/>
                </a:solidFill>
              </a:rPr>
              <a:t>RGB </a:t>
            </a:r>
            <a:r>
              <a:rPr lang="ru-RU" dirty="0">
                <a:solidFill>
                  <a:schemeClr val="dk1"/>
                </a:solidFill>
              </a:rPr>
              <a:t>в каждом пикселе.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202f759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5202f7594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Давайте посчитаем, каким был бы вес 10-секундного видео без сжатия в качестве </a:t>
            </a:r>
            <a:r>
              <a:rPr lang="en" sz="1000" dirty="0">
                <a:solidFill>
                  <a:schemeClr val="dk1"/>
                </a:solidFill>
              </a:rPr>
              <a:t>Full HD. </a:t>
            </a:r>
            <a:r>
              <a:rPr lang="ru-RU" sz="1000" dirty="0">
                <a:solidFill>
                  <a:schemeClr val="dk1"/>
                </a:solidFill>
              </a:rPr>
              <a:t>Все свойства видео, которые мы уже знаем, определяют его вес.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1920 * 1080 * 3 байта (=24 бита) * 10 с * 60 </a:t>
            </a:r>
            <a:r>
              <a:rPr lang="en" sz="1000" dirty="0">
                <a:solidFill>
                  <a:schemeClr val="dk1"/>
                </a:solidFill>
              </a:rPr>
              <a:t>fps = 3,4 </a:t>
            </a:r>
            <a:r>
              <a:rPr lang="ru-RU" sz="1000" dirty="0">
                <a:solidFill>
                  <a:schemeClr val="dk1"/>
                </a:solidFill>
              </a:rPr>
              <a:t>ГБ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3,4 ГБ — такой вес для 10-секундного видео неприемлемый.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202f7594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5202f7594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Чтобы решить эту проблему используют кодеки — программы, которые сжимают файлы для передачи и последующего просмотра. Кодеком может называться как программа, так и набор правил трансформации файла.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 кодеком вес видео может уменьшиться в 850 раз! После таких преобразований вместо 10 секунд в 3,4 ГБ памяти помещается полноценный фильм. Кодек учитывает, что соседние кадры, как правило, незначительно отличаются друг от друга. Поэтому в видео находится ключевой кадр, а дальше кодируется только информация, которая меняется.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lang="ru"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202f7594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5202f7594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сделать так, чтобы собеседники слышали и видели друг друга в лучшем качестве? А если созваниваются не два человека, а десять или даже несколько тысяч? А ещё все они звонят с разных мест, устройств: кто-то из браузера на ноутбуке, кто-то с телефона, кто-то с планшета? Задача, действительно, сложная.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5202f7594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5202f7594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Из-за пандемии в начале 2020 года, все очень быстро перешли в онлайн. Потребовалось совершенно другое качество видеосвязи для учебы и работы, для общения с близкими.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Люди предъявляют высокие требования к видеосвязи. Как думаете, какие это могут быть пожелания?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(рекомендация спикеру: обратитесь к ученикам и выслушайте их примеры, согласитесь с суждениями учеников и подтвердите их выводами из исследования, представленными ниже)</a:t>
            </a:r>
            <a:endParaRPr dirty="0"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202f7594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202f7594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Бывает, что нужно созвониться на двоих, иногда собрать группу людей или провести онлайн-мероприятие на большое число человек. Ограничений по количеству участников быть не должно. И при этом хочется, чтобы все могли подключаться с видео, а не просто смотреть на других. Когда спикер включает демонстрацию экрана (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по-другому — шеринг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с презентацией, нужно, чтобы качество картинки было очень чётким, в формате 4К. А на небольшом экране смартфона слайд можно было бы приблизить с помощью зума. И чтобы звонки работали на любых платформах и устройствах в условиях мобильного нестабильного интернета.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Рекомендации спикеру:</a:t>
            </a:r>
            <a:endParaRPr lang="ru-RU" sz="1800" b="0" dirty="0">
              <a:effectLst/>
            </a:endParaRPr>
          </a:p>
          <a:p>
            <a:pPr marL="158750" indent="0" rtl="0"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Представьтесь и расскажите, чем занимаетесь: ваша профессия и команда, какие сервисы или продукты создаете.</a:t>
            </a:r>
            <a:b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Подумайте, сталкиваются ли школьники с вашим сервисом или продуктом. Дайте пример из жизни, чтобы соединить ваш опыт с опытом ребят.</a:t>
            </a:r>
          </a:p>
          <a:p>
            <a:pPr marL="158750" indent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Выбор примера зависит от возраста и интересов школьников.</a:t>
            </a:r>
            <a:endParaRPr sz="1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597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5202f7594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5202f7594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t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Теперь переведем с языка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хотелок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» пользователей на язык бизнес-требований к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видеоплатформе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Обычно в командах их составлением занимаются ребята на позиции </a:t>
            </a:r>
            <a:r>
              <a:rPr lang="ru-RU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продакт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-менеджера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Вот, что примерно получится, если мы поставим задачу для разработчиков на создание сервиса «крутых видеозвонков»: </a:t>
            </a:r>
            <a:endParaRPr lang="ru-RU" sz="1000" b="0" dirty="0">
              <a:effectLst/>
            </a:endParaRP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неограниченное число участников;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работа на всех платформах (мобильные и десктопы);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низкое потребление серверных ресурсов;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высокое качество, которое складывается из стабильности, низких задержек, высокого разрешения видео, демонстрации экрана без артефактов и т. д.;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низкое потребление ресурсов на пользовательских устройствах — чтобы качество было высоким для пользователей с разными возможностями устройства по техническим характеристикам.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5202f7594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5202f7594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Дальше команда разработки приступает к реализации.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Как видеозвонок происходит технически?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Есть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(</a:t>
            </a:r>
            <a:r>
              <a:rPr lang="en" sz="1000" dirty="0">
                <a:solidFill>
                  <a:schemeClr val="dk1"/>
                </a:solidFill>
              </a:rPr>
              <a:t>signaling), </a:t>
            </a:r>
            <a:r>
              <a:rPr lang="ru-RU" sz="1000" dirty="0">
                <a:solidFill>
                  <a:schemeClr val="dk1"/>
                </a:solidFill>
              </a:rPr>
              <a:t>он позволяет обнаружить других участников звонка, то есть идентифицировать друг друга в интернете, и начать прямое соединение.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Когда два знакомых нам героя решают поболтать. Один звонит другому и в этот момент отправляет запрос через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, посылая свой набор настроек – так называемый «пакет», где есть видеокодеки, скорость интернета, </a:t>
            </a:r>
            <a:r>
              <a:rPr lang="en" sz="1000" dirty="0">
                <a:solidFill>
                  <a:schemeClr val="dk1"/>
                </a:solidFill>
              </a:rPr>
              <a:t>IP-</a:t>
            </a:r>
            <a:r>
              <a:rPr lang="ru-RU" sz="1000" dirty="0">
                <a:solidFill>
                  <a:schemeClr val="dk1"/>
                </a:solidFill>
              </a:rPr>
              <a:t>адреса. Когда другой пользователь принимает </a:t>
            </a:r>
            <a:r>
              <a:rPr lang="ru-RU" sz="1000" dirty="0" err="1">
                <a:solidFill>
                  <a:schemeClr val="dk1"/>
                </a:solidFill>
              </a:rPr>
              <a:t>видеовызов</a:t>
            </a:r>
            <a:r>
              <a:rPr lang="ru-RU" sz="1000" dirty="0">
                <a:solidFill>
                  <a:schemeClr val="dk1"/>
                </a:solidFill>
              </a:rPr>
              <a:t>, он в ответ отправляет такой же «пакет», но уже со своими настройками.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202f7594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5202f7594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В момент, когда на сервере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находятся оба пакета с настройками, сервер перебрасывает пакеты пользователей друг другу.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После этого между ними уже происходит прямое соединение. В этот момент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выходит из игры и пользователи спокойно общаются.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5202f7594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5202f7594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Кстати, чем чаще вы с другим пользователем созваниваетесь по видео, тем сервис быстрее угадывает, какие нужны настройки. Почему так?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Здесь в игру вступает искусственный интеллект, а именно = нейросети. Их называют так из-за схожести работы математической модели с функционированием нервной системы человека. Искусственные нейроны, объединенные в сеть и обученные обрабатывать огромное количество входных сигналов по определенному алгоритму, способны быстро выдавать результат. Нейросети лучше других алгоритмов сейчас справляются со сложно структурированными данными, а это как раз и есть видео, картинки и тексты. Про это мы ещё сегодня успеем поговорить.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Так вот, если часто звонить друг другу в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Звонках, то нейросеть будет обрабатывать запросы и собирать необходимые данные — запоминать локации и те самые «пакеты» пользователей, делая их подстройку между собой более качественной.</a:t>
            </a: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5202f7594e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5202f7594e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Каждый из вас может протестировать, насколько хорошо алгоритмы справляются со своей задачей. Предлагаю попробовать себя в роли тестировщика видеозвонков. 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Задержку в видео можно измерить с помощью простого приёма. Создаем звонок и подключаемся с двух устройств. Включаем секундомер и снимаем его. Вместе фотографируем экран с исходящим видео и экран принимающего клиента. Останется только сравнить результат.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(рекомендация спикеру: Этот опыт можно провести в классе, если позволяет время и наличие устройств. Также вы можете предложить  ученикам повторить эксперимент дома)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</a:t>
            </a:r>
            <a:r>
              <a:rPr lang="en" sz="1000" dirty="0">
                <a:solidFill>
                  <a:schemeClr val="dk1"/>
                </a:solidFill>
              </a:rPr>
              <a:t>IT-</a:t>
            </a:r>
            <a:r>
              <a:rPr lang="ru-RU" sz="1000" dirty="0">
                <a:solidFill>
                  <a:schemeClr val="dk1"/>
                </a:solidFill>
              </a:rPr>
              <a:t>команде без тестировщиков никуда. Эти специалисты проверяют качество и работоспособность продукта, насколько он соответствует требованиям пользователя. Тестировщик описывает, как выглядит ошибка, в каких условиях возникает. Эта информация помогает разработчикам улучшать продукт и быстрее справляться с неполадками.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Современные тестировщики автоматизируют проверку и пользуются для этого профессиональными инструментами.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8D8D8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5202f7594e_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5202f7594e_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Кроме видеозвонков пользователи загружают в сеть большое количество собственного контента, чтобы делиться своими идеями и находить единомышленников. Творить можно, загружая свои ролики, проводить прямые трансляции, публиковать истории и создавать клипы.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Мы уже немного узнали </a:t>
            </a:r>
            <a:r>
              <a:rPr lang="ru-RU" sz="1000" dirty="0" err="1">
                <a:solidFill>
                  <a:schemeClr val="dk1"/>
                </a:solidFill>
              </a:rPr>
              <a:t>прометоды</a:t>
            </a:r>
            <a:r>
              <a:rPr lang="ru-RU" sz="1000" dirty="0">
                <a:solidFill>
                  <a:schemeClr val="dk1"/>
                </a:solidFill>
              </a:rPr>
              <a:t> искусственного интеллекта в видеозвонках. Посмотрим и другие варианты его использования.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5202f7594e_9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5202f7594e_9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Как искусственный интеллект помогает пользователям и авторам создавать классный контент? 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Сначала поговорим про </a:t>
            </a:r>
            <a:r>
              <a:rPr lang="en" sz="1000" dirty="0">
                <a:solidFill>
                  <a:schemeClr val="dk1"/>
                </a:solidFill>
              </a:rPr>
              <a:t>AR-</a:t>
            </a:r>
            <a:r>
              <a:rPr lang="ru-RU" sz="1000" dirty="0">
                <a:solidFill>
                  <a:schemeClr val="dk1"/>
                </a:solidFill>
              </a:rPr>
              <a:t>эффекты и дополненную реальность.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звонках, клипах и трансляциях можно поменять стандартный фон за своей спиной на виртуальный. Он может быть и статичным, и анимационным. С точки зрения технологии здесь работают нейросети: они распознают фигуру человека и строят его точный и плавный контур, потом быстро </a:t>
            </a:r>
            <a:r>
              <a:rPr lang="ru-RU" sz="1000" dirty="0" err="1">
                <a:solidFill>
                  <a:schemeClr val="dk1"/>
                </a:solidFill>
              </a:rPr>
              <a:t>отрисовывают</a:t>
            </a:r>
            <a:r>
              <a:rPr lang="ru-RU" sz="1000" dirty="0">
                <a:solidFill>
                  <a:schemeClr val="dk1"/>
                </a:solidFill>
              </a:rPr>
              <a:t> текстуры для замены фона в режиме реального времени на любых устройствах. 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Пользователь может двигаться во время вызова и не переживать, что собеседники заметят обстановку позади него. Виртуальный фон помогает создать нужное настроение: праздничное или рабочее, какое необходимо здесь и сейчас. Можно использовать предлагаемые фоны или загружать свои.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22dd543a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22dd543a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Ещё одна многими любимая технология — маски. Их можно использовать как в видеозвонках, так и для записи видео.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Маски быстро дополняют образ забавными деталями и дают возможность перевоплотиться в любимого персонажа. Чтобы маска удачно работала применяют технологию распознавания лица. Для этого также используют нейросеть, она определяет, где глаза, нос, уши у человека. При этом хороший алгоритм будет одинаково классно работать в разных условиях. Даже если в помещении будет плохой свет, человек в очках и он наклонил голову в кадре.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522dd543ab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522dd543ab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Не только люди могут преобразиться, наши любимые питомцы тоже могут попробовать примерить маску для котов.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Задача по распознаванию мордочки кота или кошки совсем непростая, к распознаванию добавляются усы, а форм головы и ушей гораздо больше, чем у человека. Но алгоритмы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справляются. Чтобы нейронная сеть распознавала питомца, её обучили на 10 тысячах изображений котов и кошек разных пород. Нейросеть предсказывает ориентацию головы животного — на основе этой информации трёхмерная модель маски позиционируется, визуализируется и накладывается на исходный кадр.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Котики благодаря маскам способны перевоплотиться в героев вирусных видео — персонажей мемов и аниме. Выбрать парик, шляпку, повязку пирата, косички или бигуди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522dd543a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522dd543a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Вот вы сняли видео на виртуальном фоне с котом в маске и решили поделиться с друзьями, но качество вас не устраивает. Что делать? Тут тоже поможет искусственный интеллект и технология </a:t>
            </a: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000" dirty="0">
                <a:solidFill>
                  <a:schemeClr val="dk1"/>
                </a:solidFill>
              </a:rPr>
            </a:b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 </a:t>
            </a:r>
            <a:r>
              <a:rPr lang="ru-RU" sz="1000" dirty="0">
                <a:solidFill>
                  <a:schemeClr val="dk1"/>
                </a:solidFill>
              </a:rPr>
              <a:t>преображает видео и улучшает его качество благодаря нейросети. В результате 40 млн пользователей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Видео смогут увидеть ваш ролик в повышенном разрешении, даже если изначально его качество было низким.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основе </a:t>
            </a: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 — </a:t>
            </a:r>
            <a:r>
              <a:rPr lang="ru-RU" sz="1000" dirty="0">
                <a:solidFill>
                  <a:schemeClr val="dk1"/>
                </a:solidFill>
              </a:rPr>
              <a:t>продвинутая нейросеть из семейства </a:t>
            </a:r>
            <a:r>
              <a:rPr lang="ru-RU" sz="1000" dirty="0" err="1">
                <a:solidFill>
                  <a:schemeClr val="dk1"/>
                </a:solidFill>
              </a:rPr>
              <a:t>генеративно</a:t>
            </a:r>
            <a:r>
              <a:rPr lang="ru-RU" sz="1000" dirty="0">
                <a:solidFill>
                  <a:schemeClr val="dk1"/>
                </a:solidFill>
              </a:rPr>
              <a:t>-состязательных сетей (</a:t>
            </a:r>
            <a:r>
              <a:rPr lang="en" sz="1000" dirty="0">
                <a:solidFill>
                  <a:schemeClr val="dk1"/>
                </a:solidFill>
              </a:rPr>
              <a:t>GAN). </a:t>
            </a:r>
            <a:r>
              <a:rPr lang="ru-RU" sz="1000" dirty="0">
                <a:solidFill>
                  <a:schemeClr val="dk1"/>
                </a:solidFill>
              </a:rPr>
              <a:t>Принцип работы таких нейросетей заключается в том, что при их обучении используется две модели. Одна из них генерирует увеличенные изображения (кадры), а другая — проверяет, чтобы сгенерированные изображения не отличались от исходных.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На этой встрече мы будем говорить о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видеотехнологиях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ru-RU" sz="1400" b="0" dirty="0">
              <a:effectLst/>
            </a:endParaRPr>
          </a:p>
          <a:p>
            <a:pPr marL="15875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Для вас есть небольшое задание. Попробуйте подсчитать, сколько раз вы столкнулись с видео, пока мы с вами не встретились, а сколько ещё встретите за день?</a:t>
            </a:r>
            <a:br>
              <a:rPr lang="ru-RU" sz="1400" dirty="0"/>
            </a:br>
            <a:br>
              <a:rPr lang="ru-RU" sz="1400" b="0" i="0" u="none" strike="noStrike" dirty="0">
                <a:solidFill>
                  <a:srgbClr val="000000"/>
                </a:solidFill>
                <a:effectLst/>
              </a:rPr>
            </a:br>
            <a:endParaRPr lang="ru-RU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804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22dd543a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22dd543a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Про создание видео поговорили, а как искусственный интеллект помогает каждому из нас получать классный пользовательский опыт? 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Почти за каждой кнопкой интерфейса витрины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Видео и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Клипов скрывается машинное обучение.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Вкладка «Для вас» — это ваши персональные рекомендации. Контента вокруг сейчас очень много и без рекомендаций невозможно представить ни один продвинутый сервис. Откуда </a:t>
            </a:r>
            <a:r>
              <a:rPr lang="ru-RU" sz="1000" dirty="0" err="1">
                <a:solidFill>
                  <a:schemeClr val="dk1"/>
                </a:solidFill>
              </a:rPr>
              <a:t>видеоплатформа</a:t>
            </a:r>
            <a:r>
              <a:rPr lang="ru-RU" sz="1000" dirty="0">
                <a:solidFill>
                  <a:schemeClr val="dk1"/>
                </a:solidFill>
              </a:rPr>
              <a:t> знает, что вам понравятся эти видео и клипы?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522dd543a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522dd543a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Чтобы угадывать интересы пользователя на большинстве крупных </a:t>
            </a:r>
            <a:r>
              <a:rPr lang="ru-RU" sz="1000" dirty="0" err="1">
                <a:solidFill>
                  <a:schemeClr val="dk1"/>
                </a:solidFill>
              </a:rPr>
              <a:t>видеоплатформ</a:t>
            </a:r>
            <a:r>
              <a:rPr lang="ru-RU" sz="1000" dirty="0">
                <a:solidFill>
                  <a:schemeClr val="dk1"/>
                </a:solidFill>
              </a:rPr>
              <a:t> используют рекомендательные системы. Это математический алгоритм, который учитывает огромное количество данных: что вы лайкаете, на кого вы подписаны, что смотрят люди, похожие на вас по профилю, как долго вы смотрите конкретные видео, как быстро переключаетесь между клипами и так далее.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Чем больше времени вы пользуетесь сервисом и взаимодействуете с контентом, тем лучше алгоритмы понимают, что вам интересно и что из контента стоит предложить.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Рекомендательные системы, как и другие алгоритмы искусственного интеллекта, создаются </a:t>
            </a:r>
            <a:r>
              <a:rPr lang="en" sz="1000" dirty="0">
                <a:solidFill>
                  <a:schemeClr val="dk1"/>
                </a:solidFill>
              </a:rPr>
              <a:t>Data Scientist-</a:t>
            </a:r>
            <a:r>
              <a:rPr lang="ru-RU" sz="1000" dirty="0" err="1">
                <a:solidFill>
                  <a:schemeClr val="dk1"/>
                </a:solidFill>
              </a:rPr>
              <a:t>ами</a:t>
            </a:r>
            <a:r>
              <a:rPr lang="ru-RU" sz="1000" dirty="0">
                <a:solidFill>
                  <a:schemeClr val="dk1"/>
                </a:solidFill>
              </a:rPr>
              <a:t> (исследователями данных). Если обобщить, то это специалисты, которые разрабатывают программы для анализа массивов сложных данных и помогают таким образом решать бизнес-задачи с помощью.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том числе </a:t>
            </a:r>
            <a:r>
              <a:rPr lang="en" sz="1000" dirty="0">
                <a:solidFill>
                  <a:schemeClr val="dk1"/>
                </a:solidFill>
              </a:rPr>
              <a:t>Data Scientist’</a:t>
            </a:r>
            <a:r>
              <a:rPr lang="ru-RU" sz="1000" dirty="0">
                <a:solidFill>
                  <a:schemeClr val="dk1"/>
                </a:solidFill>
              </a:rPr>
              <a:t>ы разрабатывают десятки нейросетей, которые способны проанализировать видео сразу при загрузке.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На видео распознаются отдельные элементы и признаки, происходит тегирование. Если набор тегов совпадет с интересами пользователя, то алгоритм порекомендует ему это видео.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202f7594e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5202f7594e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Чаще всего про рекомендации мы слышим, когда говорим о Клипах. Кто не мечтает попасть в реки. Получается, чтобы ролик стал популярным, надо разобраться в математике алгоритмов. Вот как выглядит стандартная жизнь ролика в Клипах: 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Автор снимает и загружает ролик. Нейросети анализируют, что на видео, назначают ролику определенные теги. Затем к модерации видео подключаются живые люди — модераторы. Они определяют, можно ли показывать клип на широкую аудиторию с точки зрения допустимого контента. Дальше в дело вступают алгоритмы продвижения новых клипов. И вот, миллион просмотров уже близко!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522dd543ab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522dd543ab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Мы увидели, что искусственный интеллект отлично справляется с распознаванием изображений. Как дела обстоят с текстом?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Автоматические субтитры генерируются в четыре этапа.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В видеоплеере используется нейросеть, которая сначала распознает речь человека среди посторонних шумов. Затем распознает отдельные слова и формирует из них текст. Потом подключается ещё один алгоритм, чтобы расставить знаки препинания и заглавные буквы. Завершающий этап — методы машинного обучения распределяют текст по кадрам, чтобы фраза появлялась точно в момент, когда говорящий её произносит.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Чем-то всё это напоминает процесс записи диктанта, а ведь так и есть — нейросеть перед тем, как создавать автоматические субтитры, обучается и тренируется на большом количестве видеозаписей.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24c6351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24c6351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Мы затронули несколько профессий, представители которых занимаются </a:t>
            </a:r>
            <a:r>
              <a:rPr lang="ru-RU" dirty="0" err="1"/>
              <a:t>видеотехнологиями</a:t>
            </a:r>
            <a:r>
              <a:rPr lang="ru-RU" dirty="0"/>
              <a:t>. Но какую бы профессию в </a:t>
            </a:r>
            <a:r>
              <a:rPr lang="en" dirty="0"/>
              <a:t>IT </a:t>
            </a:r>
            <a:r>
              <a:rPr lang="ru-RU" dirty="0"/>
              <a:t>вы ни выбрали, это перспективная и интересная отрасль. К началу осени этого года на самом известном карьерном сайте было размещено 63 тысячи вакансий из </a:t>
            </a:r>
            <a:r>
              <a:rPr lang="en" dirty="0"/>
              <a:t>IT-</a:t>
            </a:r>
            <a:r>
              <a:rPr lang="ru-RU" dirty="0"/>
              <a:t>сферы!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Сотрудники </a:t>
            </a:r>
            <a:r>
              <a:rPr lang="en" dirty="0"/>
              <a:t>IT-</a:t>
            </a:r>
            <a:r>
              <a:rPr lang="ru-RU" dirty="0"/>
              <a:t>компаний работают в комфортных условиях и получают большое количество бонусов. Один из них — возможность самому выбирать, в каком режиме работать. Например, у нас в компании </a:t>
            </a:r>
            <a:r>
              <a:rPr lang="en" dirty="0"/>
              <a:t>VK </a:t>
            </a:r>
            <a:r>
              <a:rPr lang="ru-RU" dirty="0"/>
              <a:t>действует концепция </a:t>
            </a:r>
            <a:r>
              <a:rPr lang="en" dirty="0"/>
              <a:t>Make Really Good, </a:t>
            </a:r>
            <a:r>
              <a:rPr lang="ru-RU" dirty="0"/>
              <a:t>когда сотрудники сами  выбирают режим для себя: полная удаленка, гибрид или посещение офиса постоянно. Все три варианта позволяют эффективно работать в зависимости от собственных предпочтений.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050975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050975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Хотите попробовать себя в качестве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 прямо сейчас? Попробуйте наш «Тест-драйв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профессий». С помощью специально разработанного чат-бота вы сможете познакомиться с разными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профессиями и уже попробовать на себе их задачи. Вы можете попробовать сделать это прямо сейчас или сделать это дома.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 чего начать подготовку для обучения на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специалиста, если мне все-таки удалось вас заинтересовать? Конечно, нужно учить школьные предметы: не только математику и информатику, как может показаться на первый взгляд.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специалистам необходим набор разных навыков: например, корректно доносить свои мысли до коллег (в чем помогут гуманитарные дисциплины) и в целом разбираться в устройстве мира, в чем помогут другие предметы.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050975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050975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Если у вас есть интерес изучить тему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видеотехнологий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ещё глубже, то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 21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ноября по 10 декабря пройдёт «Урок цифры» по этой теме. На сайте проекта сейчас можно посмотреть другие уроки, которые делали мы и наши партнеры в прошлом учебном году. Сейчас там идёт урок по другой теме, но скоро запустится и наш.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830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050975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050975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Если у вас есть интерес изучить тему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видеотехнологий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ещё глубже, то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 21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ноября по 10 декабря пройдёт «Урок цифры» по этой теме. На сайте проекта сейчас можно посмотреть другие уроки, которые делали мы и наши партнеры в прошлом учебном году. Сейчас там идёт урок по другой теме, но скоро запустится и наш.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8216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Я начну первым(ой). </a:t>
            </a:r>
            <a:endParaRPr lang="ru-RU" sz="1000" b="0" dirty="0">
              <a:effectLst/>
              <a:highlight>
                <a:srgbClr val="EFEFEF"/>
              </a:highlight>
            </a:endParaRPr>
          </a:p>
          <a:p>
            <a:pPr marL="158750" indent="0" rtl="0">
              <a:buNone/>
            </a:pPr>
            <a:br>
              <a:rPr lang="ru-RU" sz="1000" b="0" dirty="0">
                <a:effectLst/>
                <a:highlight>
                  <a:srgbClr val="EFEFEF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(часть ниже адаптируется под опыт спикера — здесь предлагаем универсальный пример)</a:t>
            </a:r>
            <a:endParaRPr lang="ru-RU" sz="1000" b="0" dirty="0">
              <a:effectLst/>
              <a:highlight>
                <a:srgbClr val="EFEFEF"/>
              </a:highlight>
            </a:endParaRPr>
          </a:p>
          <a:p>
            <a:pPr marL="158750" indent="0" rtl="0">
              <a:buNone/>
            </a:pPr>
            <a:br>
              <a:rPr lang="ru-RU" sz="1000" b="0" dirty="0">
                <a:effectLst/>
                <a:highlight>
                  <a:srgbClr val="EFEFEF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День стартует с экрана телефона: я смотрю новости, листаю социальные сети — там короткие видеоролики, анимации и клипы. </a:t>
            </a:r>
            <a:br>
              <a:rPr lang="ru-RU" sz="1000" dirty="0">
                <a:highlight>
                  <a:srgbClr val="EFEFEF"/>
                </a:highlight>
              </a:rPr>
            </a:b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До этого могу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позниматься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 спортом, подключившись онлайн или повторяя упражнения в записи. </a:t>
            </a: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817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Дальше перемещаюсь в рабочее время: как и для большинства коллег, оно часто связано со звонками. Многие команды сейчас работают удаленно, поэтому нас объединяет видеосвязь, в частности </a:t>
            </a:r>
            <a:r>
              <a:rPr lang="en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VK 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Звонки. Для работы могут пригодиться не только видеозвонки. Стриминг, то есть трансляции в режиме реального времени, умные гаджеты с поддержкой видео,  возможность воспроизведения на нескольких устройствах сразу. </a:t>
            </a: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323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Как только работа окончена, можно созвониться с друзьями, приготовить ужин с помощью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видеорецепта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, уделить время учебе и посмотреть свежий видеокурс. Кстати, очень удобно, когда можно продолжать просмотр на разных устройствах в течение дня. Получается точно больше 10 разных форматов.</a:t>
            </a: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Теперь вы, сколько ещё насчитали случаев у себя?</a:t>
            </a:r>
            <a:endParaRPr lang="ru-RU" sz="800" b="0" dirty="0">
              <a:effectLst/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489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Как только работа окончена, можно созвониться с друзьями, приготовить ужин с помощью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видеорецепта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, уделить время учебе и посмотреть свежий видеокурс. Кстати, очень удобно, когда можно продолжать просмотр на разных устройствах в течение дня. Получается точно больше 10 разных форматов.</a:t>
            </a: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Теперь вы, сколько ещё насчитали случаев у себя?</a:t>
            </a:r>
            <a:endParaRPr lang="ru-RU" sz="800" b="0" dirty="0">
              <a:effectLst/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61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Сегодня использование видео имеет безграничные возможности. Впрочем, это неудивительно. </a:t>
            </a: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А теперь попробуем представить, как выглядел бы современный мир без видео? Уже не так интересно, правда?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Видео улучшает и делает разнообразнее жизнь людей и сегодня вы узнаете, как именно это происходит. Мы поговорим и про технологическую составляющую. Как вообще возможно, что по воздуху прилетает видео? Почему видео зависает? Как связаны математика и успех блогеров в коротких роликах? Возможно ли такое, что место для хранения видео в интернете закончится? Это небольшая часть вопросов, на которые будем вместе сегодня искать ответы. 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499563" y="2228964"/>
            <a:ext cx="6144874" cy="68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494110" y="2480579"/>
            <a:ext cx="76680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466696" y="789157"/>
            <a:ext cx="7665244" cy="137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31"/>
          <p:cNvGrpSpPr/>
          <p:nvPr/>
        </p:nvGrpSpPr>
        <p:grpSpPr>
          <a:xfrm>
            <a:off x="493553" y="4127824"/>
            <a:ext cx="522758" cy="522758"/>
            <a:chOff x="658071" y="5503765"/>
            <a:chExt cx="697010" cy="697010"/>
          </a:xfrm>
        </p:grpSpPr>
        <p:grpSp>
          <p:nvGrpSpPr>
            <p:cNvPr id="185" name="Google Shape;185;p31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86" name="Google Shape;186;p31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1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31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494110" y="1329929"/>
            <a:ext cx="8155781" cy="33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4733926" y="519113"/>
            <a:ext cx="3906440" cy="415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2"/>
          </p:nvPr>
        </p:nvSpPr>
        <p:spPr>
          <a:xfrm>
            <a:off x="503635" y="1530667"/>
            <a:ext cx="4068365" cy="311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4000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508001" y="1329929"/>
            <a:ext cx="3987799" cy="332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2"/>
          </p:nvPr>
        </p:nvSpPr>
        <p:spPr>
          <a:xfrm>
            <a:off x="4648203" y="1329929"/>
            <a:ext cx="3987797" cy="332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4454817" y="0"/>
            <a:ext cx="46891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494110" y="3272385"/>
            <a:ext cx="7668000" cy="39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2"/>
          </p:nvPr>
        </p:nvSpPr>
        <p:spPr>
          <a:xfrm>
            <a:off x="503635" y="1329929"/>
            <a:ext cx="7667999" cy="180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sz="12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085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085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−"/>
              <a:defRPr sz="13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085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085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4454817" y="0"/>
            <a:ext cx="46891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504640" y="2909032"/>
            <a:ext cx="6098358" cy="132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2"/>
          </p:nvPr>
        </p:nvSpPr>
        <p:spPr>
          <a:xfrm>
            <a:off x="504639" y="4286569"/>
            <a:ext cx="6098358" cy="36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3"/>
          </p:nvPr>
        </p:nvSpPr>
        <p:spPr>
          <a:xfrm>
            <a:off x="503636" y="784138"/>
            <a:ext cx="6098358" cy="132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4"/>
          </p:nvPr>
        </p:nvSpPr>
        <p:spPr>
          <a:xfrm>
            <a:off x="503635" y="2161676"/>
            <a:ext cx="6098358" cy="36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4573004" y="2898025"/>
            <a:ext cx="4062995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2"/>
          </p:nvPr>
        </p:nvSpPr>
        <p:spPr>
          <a:xfrm>
            <a:off x="4573004" y="3793571"/>
            <a:ext cx="4062995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3"/>
          </p:nvPr>
        </p:nvSpPr>
        <p:spPr>
          <a:xfrm>
            <a:off x="4572000" y="1329929"/>
            <a:ext cx="4062995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body" idx="4"/>
          </p:nvPr>
        </p:nvSpPr>
        <p:spPr>
          <a:xfrm>
            <a:off x="4572000" y="2225475"/>
            <a:ext cx="4062995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idx="5"/>
          </p:nvPr>
        </p:nvSpPr>
        <p:spPr>
          <a:xfrm>
            <a:off x="510009" y="2898025"/>
            <a:ext cx="392964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6"/>
          </p:nvPr>
        </p:nvSpPr>
        <p:spPr>
          <a:xfrm>
            <a:off x="510008" y="3793571"/>
            <a:ext cx="3929644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7"/>
          </p:nvPr>
        </p:nvSpPr>
        <p:spPr>
          <a:xfrm>
            <a:off x="509005" y="1329929"/>
            <a:ext cx="392964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8"/>
          </p:nvPr>
        </p:nvSpPr>
        <p:spPr>
          <a:xfrm>
            <a:off x="509005" y="2225475"/>
            <a:ext cx="3929644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4008764" y="462915"/>
            <a:ext cx="2084400" cy="69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2"/>
          </p:nvPr>
        </p:nvSpPr>
        <p:spPr>
          <a:xfrm>
            <a:off x="4008763" y="1215331"/>
            <a:ext cx="20844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body" idx="3"/>
          </p:nvPr>
        </p:nvSpPr>
        <p:spPr>
          <a:xfrm>
            <a:off x="4008764" y="2010590"/>
            <a:ext cx="2084400" cy="69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4"/>
          </p:nvPr>
        </p:nvSpPr>
        <p:spPr>
          <a:xfrm>
            <a:off x="4008763" y="2763006"/>
            <a:ext cx="20844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5"/>
          </p:nvPr>
        </p:nvSpPr>
        <p:spPr>
          <a:xfrm>
            <a:off x="6318348" y="462915"/>
            <a:ext cx="2084400" cy="69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6"/>
          </p:nvPr>
        </p:nvSpPr>
        <p:spPr>
          <a:xfrm>
            <a:off x="6318347" y="1215332"/>
            <a:ext cx="20844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body" idx="7"/>
          </p:nvPr>
        </p:nvSpPr>
        <p:spPr>
          <a:xfrm>
            <a:off x="6318349" y="2010590"/>
            <a:ext cx="2084400" cy="69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8"/>
          </p:nvPr>
        </p:nvSpPr>
        <p:spPr>
          <a:xfrm>
            <a:off x="6318347" y="2763006"/>
            <a:ext cx="20844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9"/>
          </p:nvPr>
        </p:nvSpPr>
        <p:spPr>
          <a:xfrm>
            <a:off x="501261" y="1871847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4008765" y="462915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2"/>
          </p:nvPr>
        </p:nvSpPr>
        <p:spPr>
          <a:xfrm>
            <a:off x="4008765" y="1089577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body" idx="3"/>
          </p:nvPr>
        </p:nvSpPr>
        <p:spPr>
          <a:xfrm>
            <a:off x="6281824" y="462915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4"/>
          </p:nvPr>
        </p:nvSpPr>
        <p:spPr>
          <a:xfrm>
            <a:off x="6281824" y="1089577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body" idx="5"/>
          </p:nvPr>
        </p:nvSpPr>
        <p:spPr>
          <a:xfrm>
            <a:off x="4008765" y="1719992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6"/>
          </p:nvPr>
        </p:nvSpPr>
        <p:spPr>
          <a:xfrm>
            <a:off x="4008765" y="2346653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body" idx="7"/>
          </p:nvPr>
        </p:nvSpPr>
        <p:spPr>
          <a:xfrm>
            <a:off x="6281824" y="1719992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8"/>
          </p:nvPr>
        </p:nvSpPr>
        <p:spPr>
          <a:xfrm>
            <a:off x="6281824" y="2346654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9"/>
          </p:nvPr>
        </p:nvSpPr>
        <p:spPr>
          <a:xfrm>
            <a:off x="4008765" y="2978617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3"/>
          </p:nvPr>
        </p:nvSpPr>
        <p:spPr>
          <a:xfrm>
            <a:off x="4008765" y="3605279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4"/>
          </p:nvPr>
        </p:nvSpPr>
        <p:spPr>
          <a:xfrm>
            <a:off x="6281824" y="2978617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5"/>
          </p:nvPr>
        </p:nvSpPr>
        <p:spPr>
          <a:xfrm>
            <a:off x="6281824" y="3605279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6"/>
          </p:nvPr>
        </p:nvSpPr>
        <p:spPr>
          <a:xfrm>
            <a:off x="503635" y="1872151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4007230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2"/>
          </p:nvPr>
        </p:nvSpPr>
        <p:spPr>
          <a:xfrm>
            <a:off x="4007230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3"/>
          </p:nvPr>
        </p:nvSpPr>
        <p:spPr>
          <a:xfrm>
            <a:off x="5546995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body" idx="4"/>
          </p:nvPr>
        </p:nvSpPr>
        <p:spPr>
          <a:xfrm>
            <a:off x="5546995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5"/>
          </p:nvPr>
        </p:nvSpPr>
        <p:spPr>
          <a:xfrm>
            <a:off x="7084004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body" idx="6"/>
          </p:nvPr>
        </p:nvSpPr>
        <p:spPr>
          <a:xfrm>
            <a:off x="7084004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body" idx="7"/>
          </p:nvPr>
        </p:nvSpPr>
        <p:spPr>
          <a:xfrm>
            <a:off x="4007230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body" idx="8"/>
          </p:nvPr>
        </p:nvSpPr>
        <p:spPr>
          <a:xfrm>
            <a:off x="4007230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body" idx="9"/>
          </p:nvPr>
        </p:nvSpPr>
        <p:spPr>
          <a:xfrm>
            <a:off x="5549751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body" idx="13"/>
          </p:nvPr>
        </p:nvSpPr>
        <p:spPr>
          <a:xfrm>
            <a:off x="5549751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4"/>
          </p:nvPr>
        </p:nvSpPr>
        <p:spPr>
          <a:xfrm>
            <a:off x="7089516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5"/>
          </p:nvPr>
        </p:nvSpPr>
        <p:spPr>
          <a:xfrm>
            <a:off x="7089516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6"/>
          </p:nvPr>
        </p:nvSpPr>
        <p:spPr>
          <a:xfrm>
            <a:off x="4007230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body" idx="17"/>
          </p:nvPr>
        </p:nvSpPr>
        <p:spPr>
          <a:xfrm>
            <a:off x="4007230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8"/>
          </p:nvPr>
        </p:nvSpPr>
        <p:spPr>
          <a:xfrm>
            <a:off x="5546995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9"/>
          </p:nvPr>
        </p:nvSpPr>
        <p:spPr>
          <a:xfrm>
            <a:off x="5546995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20"/>
          </p:nvPr>
        </p:nvSpPr>
        <p:spPr>
          <a:xfrm>
            <a:off x="7084004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body" idx="21"/>
          </p:nvPr>
        </p:nvSpPr>
        <p:spPr>
          <a:xfrm>
            <a:off x="7084004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body" idx="22"/>
          </p:nvPr>
        </p:nvSpPr>
        <p:spPr>
          <a:xfrm>
            <a:off x="503635" y="1865450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503635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body" idx="2"/>
          </p:nvPr>
        </p:nvSpPr>
        <p:spPr>
          <a:xfrm>
            <a:off x="503635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body" idx="3"/>
          </p:nvPr>
        </p:nvSpPr>
        <p:spPr>
          <a:xfrm>
            <a:off x="2575087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4"/>
          </p:nvPr>
        </p:nvSpPr>
        <p:spPr>
          <a:xfrm>
            <a:off x="2575087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5"/>
          </p:nvPr>
        </p:nvSpPr>
        <p:spPr>
          <a:xfrm>
            <a:off x="4646541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body" idx="6"/>
          </p:nvPr>
        </p:nvSpPr>
        <p:spPr>
          <a:xfrm>
            <a:off x="4646541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42"/>
          <p:cNvSpPr txBox="1">
            <a:spLocks noGrp="1"/>
          </p:cNvSpPr>
          <p:nvPr>
            <p:ph type="body" idx="7"/>
          </p:nvPr>
        </p:nvSpPr>
        <p:spPr>
          <a:xfrm>
            <a:off x="6717994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body" idx="8"/>
          </p:nvPr>
        </p:nvSpPr>
        <p:spPr>
          <a:xfrm>
            <a:off x="6717994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2"/>
          <p:cNvSpPr txBox="1">
            <a:spLocks noGrp="1"/>
          </p:cNvSpPr>
          <p:nvPr>
            <p:ph type="body" idx="9"/>
          </p:nvPr>
        </p:nvSpPr>
        <p:spPr>
          <a:xfrm>
            <a:off x="503635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3"/>
          </p:nvPr>
        </p:nvSpPr>
        <p:spPr>
          <a:xfrm>
            <a:off x="503635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14"/>
          </p:nvPr>
        </p:nvSpPr>
        <p:spPr>
          <a:xfrm>
            <a:off x="2575087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15"/>
          </p:nvPr>
        </p:nvSpPr>
        <p:spPr>
          <a:xfrm>
            <a:off x="2575087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6"/>
          </p:nvPr>
        </p:nvSpPr>
        <p:spPr>
          <a:xfrm>
            <a:off x="4646541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body" idx="17"/>
          </p:nvPr>
        </p:nvSpPr>
        <p:spPr>
          <a:xfrm>
            <a:off x="4646541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body" idx="18"/>
          </p:nvPr>
        </p:nvSpPr>
        <p:spPr>
          <a:xfrm>
            <a:off x="6717994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2"/>
          <p:cNvSpPr txBox="1">
            <a:spLocks noGrp="1"/>
          </p:cNvSpPr>
          <p:nvPr>
            <p:ph type="body" idx="19"/>
          </p:nvPr>
        </p:nvSpPr>
        <p:spPr>
          <a:xfrm>
            <a:off x="6717994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5141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21330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>
            <a:spLocks noGrp="1"/>
          </p:cNvSpPr>
          <p:nvPr>
            <p:ph type="pic" idx="2"/>
          </p:nvPr>
        </p:nvSpPr>
        <p:spPr>
          <a:xfrm>
            <a:off x="5825684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4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4000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4000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9066" y="519113"/>
            <a:ext cx="1991783" cy="413146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44"/>
          <p:cNvSpPr>
            <a:spLocks noGrp="1"/>
          </p:cNvSpPr>
          <p:nvPr>
            <p:ph type="pic" idx="2"/>
          </p:nvPr>
        </p:nvSpPr>
        <p:spPr>
          <a:xfrm>
            <a:off x="6793420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07" name="Google Shape;30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097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>
            <a:spLocks noGrp="1"/>
          </p:cNvSpPr>
          <p:nvPr>
            <p:ph type="pic" idx="3"/>
          </p:nvPr>
        </p:nvSpPr>
        <p:spPr>
          <a:xfrm>
            <a:off x="4757451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5"/>
          <p:cNvSpPr txBox="1">
            <a:spLocks noGrp="1"/>
          </p:cNvSpPr>
          <p:nvPr>
            <p:ph type="body" idx="1"/>
          </p:nvPr>
        </p:nvSpPr>
        <p:spPr>
          <a:xfrm>
            <a:off x="5137549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title"/>
          </p:nvPr>
        </p:nvSpPr>
        <p:spPr>
          <a:xfrm>
            <a:off x="5141914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7930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>
            <a:spLocks noGrp="1"/>
          </p:cNvSpPr>
          <p:nvPr>
            <p:ph type="pic" idx="2"/>
          </p:nvPr>
        </p:nvSpPr>
        <p:spPr>
          <a:xfrm>
            <a:off x="2602285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15" name="Google Shape;31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962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>
            <a:spLocks noGrp="1"/>
          </p:cNvSpPr>
          <p:nvPr>
            <p:ph type="pic" idx="3"/>
          </p:nvPr>
        </p:nvSpPr>
        <p:spPr>
          <a:xfrm>
            <a:off x="566316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29" y="519113"/>
            <a:ext cx="2897562" cy="601028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>
            <a:spLocks noGrp="1"/>
          </p:cNvSpPr>
          <p:nvPr>
            <p:ph type="pic" idx="2"/>
          </p:nvPr>
        </p:nvSpPr>
        <p:spPr>
          <a:xfrm>
            <a:off x="5455732" y="877895"/>
            <a:ext cx="2593067" cy="5509089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6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6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8365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8365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47"/>
          <p:cNvGrpSpPr/>
          <p:nvPr/>
        </p:nvGrpSpPr>
        <p:grpSpPr>
          <a:xfrm>
            <a:off x="6462705" y="339211"/>
            <a:ext cx="2377286" cy="4493536"/>
            <a:chOff x="7488229" y="591001"/>
            <a:chExt cx="2987144" cy="5646287"/>
          </a:xfrm>
        </p:grpSpPr>
        <p:sp>
          <p:nvSpPr>
            <p:cNvPr id="328" name="Google Shape;328;p47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9" name="Google Shape;329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7"/>
          <p:cNvSpPr>
            <a:spLocks noGrp="1"/>
          </p:cNvSpPr>
          <p:nvPr>
            <p:ph type="pic" idx="2"/>
          </p:nvPr>
        </p:nvSpPr>
        <p:spPr>
          <a:xfrm>
            <a:off x="6741773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31" name="Google Shape;331;p47"/>
          <p:cNvGrpSpPr/>
          <p:nvPr/>
        </p:nvGrpSpPr>
        <p:grpSpPr>
          <a:xfrm>
            <a:off x="4312648" y="339211"/>
            <a:ext cx="2377286" cy="4493536"/>
            <a:chOff x="7488230" y="591001"/>
            <a:chExt cx="2987144" cy="5646287"/>
          </a:xfrm>
        </p:grpSpPr>
        <p:sp>
          <p:nvSpPr>
            <p:cNvPr id="332" name="Google Shape;332;p47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Google Shape;333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47"/>
          <p:cNvSpPr>
            <a:spLocks noGrp="1"/>
          </p:cNvSpPr>
          <p:nvPr>
            <p:ph type="pic" idx="3"/>
          </p:nvPr>
        </p:nvSpPr>
        <p:spPr>
          <a:xfrm>
            <a:off x="4591715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/>
          <p:nvPr/>
        </p:nvSpPr>
        <p:spPr>
          <a:xfrm>
            <a:off x="2717039" y="599276"/>
            <a:ext cx="1886670" cy="3990784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8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5137549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title"/>
          </p:nvPr>
        </p:nvSpPr>
        <p:spPr>
          <a:xfrm>
            <a:off x="5141914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8"/>
          <p:cNvSpPr>
            <a:spLocks noGrp="1"/>
          </p:cNvSpPr>
          <p:nvPr>
            <p:ph type="pic" idx="2"/>
          </p:nvPr>
        </p:nvSpPr>
        <p:spPr>
          <a:xfrm>
            <a:off x="2750798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48"/>
          <p:cNvSpPr/>
          <p:nvPr/>
        </p:nvSpPr>
        <p:spPr>
          <a:xfrm>
            <a:off x="566981" y="599276"/>
            <a:ext cx="1886670" cy="3990784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8"/>
          <p:cNvSpPr>
            <a:spLocks noGrp="1"/>
          </p:cNvSpPr>
          <p:nvPr>
            <p:ph type="pic" idx="3"/>
          </p:nvPr>
        </p:nvSpPr>
        <p:spPr>
          <a:xfrm>
            <a:off x="600740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43" name="Google Shape;34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1731" y="339211"/>
            <a:ext cx="2377286" cy="449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1673" y="339211"/>
            <a:ext cx="2377286" cy="449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/>
          <p:nvPr/>
        </p:nvSpPr>
        <p:spPr>
          <a:xfrm>
            <a:off x="5631296" y="743547"/>
            <a:ext cx="2516938" cy="5411919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9"/>
          <p:cNvSpPr>
            <a:spLocks noGrp="1"/>
          </p:cNvSpPr>
          <p:nvPr>
            <p:ph type="pic" idx="2"/>
          </p:nvPr>
        </p:nvSpPr>
        <p:spPr>
          <a:xfrm>
            <a:off x="5647982" y="743547"/>
            <a:ext cx="2483565" cy="537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49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8365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8365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79296" y="373510"/>
            <a:ext cx="3227659" cy="610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>
            <a:spLocks noGrp="1"/>
          </p:cNvSpPr>
          <p:nvPr>
            <p:ph type="pic" idx="2"/>
          </p:nvPr>
        </p:nvSpPr>
        <p:spPr>
          <a:xfrm>
            <a:off x="4253310" y="1562404"/>
            <a:ext cx="4399867" cy="26997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54" name="Google Shape;35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7675" y="1329929"/>
            <a:ext cx="4401741" cy="2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body" idx="1"/>
          </p:nvPr>
        </p:nvSpPr>
        <p:spPr>
          <a:xfrm>
            <a:off x="503636" y="132992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51416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0" name="Google Shape;360;p51"/>
          <p:cNvSpPr txBox="1">
            <a:spLocks noGrp="1"/>
          </p:cNvSpPr>
          <p:nvPr>
            <p:ph type="ftr" idx="11"/>
          </p:nvPr>
        </p:nvSpPr>
        <p:spPr>
          <a:xfrm>
            <a:off x="503636" y="125986"/>
            <a:ext cx="3497263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1"/>
          <p:cNvSpPr txBox="1">
            <a:spLocks noGrp="1"/>
          </p:cNvSpPr>
          <p:nvPr>
            <p:ph type="body" idx="1"/>
          </p:nvPr>
        </p:nvSpPr>
        <p:spPr>
          <a:xfrm>
            <a:off x="503636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5152628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body" idx="1"/>
          </p:nvPr>
        </p:nvSpPr>
        <p:spPr>
          <a:xfrm>
            <a:off x="5148263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>
            <a:spLocks noGrp="1"/>
          </p:cNvSpPr>
          <p:nvPr>
            <p:ph type="pic" idx="2"/>
          </p:nvPr>
        </p:nvSpPr>
        <p:spPr>
          <a:xfrm>
            <a:off x="4572000" y="519113"/>
            <a:ext cx="4077891" cy="3136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572000" y="3860411"/>
            <a:ext cx="4087416" cy="26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body" idx="3"/>
          </p:nvPr>
        </p:nvSpPr>
        <p:spPr>
          <a:xfrm>
            <a:off x="4572000" y="4164806"/>
            <a:ext cx="4087416" cy="51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body" idx="4"/>
          </p:nvPr>
        </p:nvSpPr>
        <p:spPr>
          <a:xfrm>
            <a:off x="503636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>
            <a:spLocks noGrp="1"/>
          </p:cNvSpPr>
          <p:nvPr>
            <p:ph type="pic" idx="2"/>
          </p:nvPr>
        </p:nvSpPr>
        <p:spPr>
          <a:xfrm>
            <a:off x="1206062" y="1329928"/>
            <a:ext cx="2367169" cy="23671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4005263" y="1650891"/>
            <a:ext cx="3668892" cy="7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4"/>
          <p:cNvSpPr txBox="1">
            <a:spLocks noGrp="1"/>
          </p:cNvSpPr>
          <p:nvPr>
            <p:ph type="body" idx="1"/>
          </p:nvPr>
        </p:nvSpPr>
        <p:spPr>
          <a:xfrm>
            <a:off x="4003199" y="2580873"/>
            <a:ext cx="3670886" cy="8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>
            <a:spLocks noGrp="1"/>
          </p:cNvSpPr>
          <p:nvPr>
            <p:ph type="pic" idx="2"/>
          </p:nvPr>
        </p:nvSpPr>
        <p:spPr>
          <a:xfrm>
            <a:off x="4012298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55"/>
          <p:cNvSpPr>
            <a:spLocks noGrp="1"/>
          </p:cNvSpPr>
          <p:nvPr>
            <p:ph type="pic" idx="3"/>
          </p:nvPr>
        </p:nvSpPr>
        <p:spPr>
          <a:xfrm>
            <a:off x="5212970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55"/>
          <p:cNvSpPr>
            <a:spLocks noGrp="1"/>
          </p:cNvSpPr>
          <p:nvPr>
            <p:ph type="pic" idx="4"/>
          </p:nvPr>
        </p:nvSpPr>
        <p:spPr>
          <a:xfrm>
            <a:off x="6383398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5"/>
          <p:cNvSpPr>
            <a:spLocks noGrp="1"/>
          </p:cNvSpPr>
          <p:nvPr>
            <p:ph type="pic" idx="5"/>
          </p:nvPr>
        </p:nvSpPr>
        <p:spPr>
          <a:xfrm>
            <a:off x="7584071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5"/>
          <p:cNvSpPr>
            <a:spLocks noGrp="1"/>
          </p:cNvSpPr>
          <p:nvPr>
            <p:ph type="pic" idx="6"/>
          </p:nvPr>
        </p:nvSpPr>
        <p:spPr>
          <a:xfrm>
            <a:off x="4012298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>
            <a:spLocks noGrp="1"/>
          </p:cNvSpPr>
          <p:nvPr>
            <p:ph type="pic" idx="7"/>
          </p:nvPr>
        </p:nvSpPr>
        <p:spPr>
          <a:xfrm>
            <a:off x="5212970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5"/>
          <p:cNvSpPr>
            <a:spLocks noGrp="1"/>
          </p:cNvSpPr>
          <p:nvPr>
            <p:ph type="pic" idx="8"/>
          </p:nvPr>
        </p:nvSpPr>
        <p:spPr>
          <a:xfrm>
            <a:off x="6383398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5"/>
          <p:cNvSpPr>
            <a:spLocks noGrp="1"/>
          </p:cNvSpPr>
          <p:nvPr>
            <p:ph type="pic" idx="9"/>
          </p:nvPr>
        </p:nvSpPr>
        <p:spPr>
          <a:xfrm>
            <a:off x="7584071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5"/>
          <p:cNvSpPr>
            <a:spLocks noGrp="1"/>
          </p:cNvSpPr>
          <p:nvPr>
            <p:ph type="pic" idx="13"/>
          </p:nvPr>
        </p:nvSpPr>
        <p:spPr>
          <a:xfrm>
            <a:off x="4012298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>
            <a:spLocks noGrp="1"/>
          </p:cNvSpPr>
          <p:nvPr>
            <p:ph type="pic" idx="14"/>
          </p:nvPr>
        </p:nvSpPr>
        <p:spPr>
          <a:xfrm>
            <a:off x="5212970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5"/>
          <p:cNvSpPr>
            <a:spLocks noGrp="1"/>
          </p:cNvSpPr>
          <p:nvPr>
            <p:ph type="pic" idx="15"/>
          </p:nvPr>
        </p:nvSpPr>
        <p:spPr>
          <a:xfrm>
            <a:off x="6383398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5"/>
          <p:cNvSpPr>
            <a:spLocks noGrp="1"/>
          </p:cNvSpPr>
          <p:nvPr>
            <p:ph type="pic" idx="16"/>
          </p:nvPr>
        </p:nvSpPr>
        <p:spPr>
          <a:xfrm>
            <a:off x="7584071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>
            <a:spLocks noGrp="1"/>
          </p:cNvSpPr>
          <p:nvPr>
            <p:ph type="pic" idx="17"/>
          </p:nvPr>
        </p:nvSpPr>
        <p:spPr>
          <a:xfrm>
            <a:off x="4012298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5"/>
          <p:cNvSpPr>
            <a:spLocks noGrp="1"/>
          </p:cNvSpPr>
          <p:nvPr>
            <p:ph type="pic" idx="18"/>
          </p:nvPr>
        </p:nvSpPr>
        <p:spPr>
          <a:xfrm>
            <a:off x="5212970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55"/>
          <p:cNvSpPr>
            <a:spLocks noGrp="1"/>
          </p:cNvSpPr>
          <p:nvPr>
            <p:ph type="pic" idx="19"/>
          </p:nvPr>
        </p:nvSpPr>
        <p:spPr>
          <a:xfrm>
            <a:off x="6383398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5"/>
          <p:cNvSpPr>
            <a:spLocks noGrp="1"/>
          </p:cNvSpPr>
          <p:nvPr>
            <p:ph type="pic" idx="20"/>
          </p:nvPr>
        </p:nvSpPr>
        <p:spPr>
          <a:xfrm>
            <a:off x="7584071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55"/>
          <p:cNvSpPr txBox="1">
            <a:spLocks noGrp="1"/>
          </p:cNvSpPr>
          <p:nvPr>
            <p:ph type="body" idx="1"/>
          </p:nvPr>
        </p:nvSpPr>
        <p:spPr>
          <a:xfrm>
            <a:off x="503635" y="1913210"/>
            <a:ext cx="2528888" cy="276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2524522" cy="128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sz="27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4110" y="1329929"/>
            <a:ext cx="8141889" cy="334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4" name="Google Shape;54;p13"/>
          <p:cNvGrpSpPr/>
          <p:nvPr/>
        </p:nvGrpSpPr>
        <p:grpSpPr>
          <a:xfrm>
            <a:off x="0" y="-86064"/>
            <a:ext cx="9141111" cy="48232"/>
            <a:chOff x="0" y="1773238"/>
            <a:chExt cx="12188148" cy="735184"/>
          </a:xfrm>
        </p:grpSpPr>
        <p:cxnSp>
          <p:nvCxnSpPr>
            <p:cNvPr id="55" name="Google Shape;55;p13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" name="Google Shape;74;p13"/>
          <p:cNvGrpSpPr/>
          <p:nvPr/>
        </p:nvGrpSpPr>
        <p:grpSpPr>
          <a:xfrm>
            <a:off x="-2" y="5240316"/>
            <a:ext cx="9141111" cy="48232"/>
            <a:chOff x="0" y="1773238"/>
            <a:chExt cx="12188148" cy="735184"/>
          </a:xfrm>
        </p:grpSpPr>
        <p:cxnSp>
          <p:nvCxnSpPr>
            <p:cNvPr id="75" name="Google Shape;75;p13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13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13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13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13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13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13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13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13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85;p13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3833">
          <p15:clr>
            <a:srgbClr val="FDE53C"/>
          </p15:clr>
        </p15:guide>
        <p15:guide id="5" pos="1910">
          <p15:clr>
            <a:srgbClr val="FDE53C"/>
          </p15:clr>
        </p15:guide>
        <p15:guide id="6" pos="2880">
          <p15:clr>
            <a:srgbClr val="FDE53C"/>
          </p15:clr>
        </p15:guide>
        <p15:guide id="7" orient="horz" pos="327">
          <p15:clr>
            <a:srgbClr val="FDE53C"/>
          </p15:clr>
        </p15:guide>
        <p15:guide id="8" orient="horz" pos="838">
          <p15:clr>
            <a:srgbClr val="FDE53C"/>
          </p15:clr>
        </p15:guide>
        <p15:guide id="9" pos="1587">
          <p15:clr>
            <a:srgbClr val="FDE53C"/>
          </p15:clr>
        </p15:guide>
        <p15:guide id="10" pos="4156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microsoft.com/office/2007/relationships/hdphoto" Target="../media/hdphoto3.wdp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4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6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/>
        </p:nvSpPr>
        <p:spPr>
          <a:xfrm>
            <a:off x="618500" y="1767946"/>
            <a:ext cx="8590814" cy="117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6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видеотехнологии</a:t>
            </a:r>
            <a:endParaRPr sz="66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57AA92-3F2B-E490-8873-CE508CBA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0" y="498592"/>
            <a:ext cx="715778" cy="7157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73" y="3630558"/>
            <a:ext cx="2533724" cy="1154780"/>
          </a:xfrm>
          <a:prstGeom prst="rect">
            <a:avLst/>
          </a:prstGeom>
        </p:spPr>
      </p:pic>
      <p:sp>
        <p:nvSpPr>
          <p:cNvPr id="6" name="Google Shape;427;p62">
            <a:extLst>
              <a:ext uri="{FF2B5EF4-FFF2-40B4-BE49-F238E27FC236}">
                <a16:creationId xmlns:a16="http://schemas.microsoft.com/office/drawing/2014/main" id="{B1309D81-9D43-D9F5-2643-A11ADD312F9D}"/>
              </a:ext>
            </a:extLst>
          </p:cNvPr>
          <p:cNvSpPr txBox="1"/>
          <p:nvPr/>
        </p:nvSpPr>
        <p:spPr>
          <a:xfrm>
            <a:off x="7582248" y="4095818"/>
            <a:ext cx="8590814" cy="59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2022</a:t>
            </a:r>
            <a:endParaRPr sz="32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3A1376-A50B-C268-3D2D-B83EA87B4F4E}"/>
              </a:ext>
            </a:extLst>
          </p:cNvPr>
          <p:cNvSpPr txBox="1"/>
          <p:nvPr/>
        </p:nvSpPr>
        <p:spPr>
          <a:xfrm>
            <a:off x="1280622" y="3275112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классный видеосервис для пользователя</a:t>
            </a:r>
            <a:endParaRPr lang="ru-RU" sz="2400" dirty="0"/>
          </a:p>
        </p:txBody>
      </p:sp>
      <p:pic>
        <p:nvPicPr>
          <p:cNvPr id="1026" name="Picture 2" descr="Смайлик-эмодзи ➡ 'Стрелка вправ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9AAA7D0C-D940-21A9-638A-776085B3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9" y="2234524"/>
            <a:ext cx="470746" cy="4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▶️ Треугольник, указывающий вправо эмодзи — Значение, Скопировать">
            <a:extLst>
              <a:ext uri="{FF2B5EF4-FFF2-40B4-BE49-F238E27FC236}">
                <a16:creationId xmlns:a16="http://schemas.microsoft.com/office/drawing/2014/main" id="{0EB9680A-5779-8847-165A-58DDBD08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64" y="1992747"/>
            <a:ext cx="954300" cy="9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Смайлик-эмодзи ➡ 'Стрелка вправ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D9D77D3E-408E-27FB-BCDB-0DAA2BD7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40" y="2234524"/>
            <a:ext cx="470746" cy="4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майлик-эмодзи 😍 'Влюбленное лиц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5E8B5EB0-73A0-1F20-41E3-989C791A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60" y="1945852"/>
            <a:ext cx="1045709" cy="104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👨‍💻 Мужчина за компьютером смайлик-эмодзи — Значение, Скопировать">
            <a:extLst>
              <a:ext uri="{FF2B5EF4-FFF2-40B4-BE49-F238E27FC236}">
                <a16:creationId xmlns:a16="http://schemas.microsoft.com/office/drawing/2014/main" id="{EBBABBE9-B56F-7649-560A-6AD3F7E6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22" y="1882296"/>
            <a:ext cx="1045710" cy="10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👩‍💻 Женщина за компьютером смайлик-эмодзи — Значение, Скопировать">
            <a:extLst>
              <a:ext uri="{FF2B5EF4-FFF2-40B4-BE49-F238E27FC236}">
                <a16:creationId xmlns:a16="http://schemas.microsoft.com/office/drawing/2014/main" id="{C6DA4C82-F0F7-D929-EDA0-683DEFBC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25" y="1875914"/>
            <a:ext cx="1045710" cy="10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3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1EED48-229F-899F-045B-E3D638D37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626" r="-676"/>
          <a:stretch/>
        </p:blipFill>
        <p:spPr>
          <a:xfrm>
            <a:off x="339928" y="1549125"/>
            <a:ext cx="8464144" cy="1172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FCAEC5-DBC4-67E5-A95C-0EC0E868D405}"/>
              </a:ext>
            </a:extLst>
          </p:cNvPr>
          <p:cNvSpPr txBox="1"/>
          <p:nvPr/>
        </p:nvSpPr>
        <p:spPr>
          <a:xfrm>
            <a:off x="10271342" y="19791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682FE-95CB-734D-7AA0-49740407424F}"/>
              </a:ext>
            </a:extLst>
          </p:cNvPr>
          <p:cNvSpPr txBox="1"/>
          <p:nvPr/>
        </p:nvSpPr>
        <p:spPr>
          <a:xfrm>
            <a:off x="3124871" y="3028502"/>
            <a:ext cx="1447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преобразование</a:t>
            </a:r>
            <a:endParaRPr lang="ru-RU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53330-5B94-F667-106B-1C59104053BC}"/>
              </a:ext>
            </a:extLst>
          </p:cNvPr>
          <p:cNvSpPr txBox="1"/>
          <p:nvPr/>
        </p:nvSpPr>
        <p:spPr>
          <a:xfrm>
            <a:off x="4762528" y="3028502"/>
            <a:ext cx="10584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хранение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5A49-9D66-6E96-3003-1AF982C96E8F}"/>
              </a:ext>
            </a:extLst>
          </p:cNvPr>
          <p:cNvSpPr txBox="1"/>
          <p:nvPr/>
        </p:nvSpPr>
        <p:spPr>
          <a:xfrm>
            <a:off x="1958265" y="3018255"/>
            <a:ext cx="886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загрузка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контента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59482-4985-9A4E-6339-0E118666426E}"/>
              </a:ext>
            </a:extLst>
          </p:cNvPr>
          <p:cNvSpPr txBox="1"/>
          <p:nvPr/>
        </p:nvSpPr>
        <p:spPr>
          <a:xfrm>
            <a:off x="6011465" y="3028502"/>
            <a:ext cx="1707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загрузка пользователем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и воспроизведение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66265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196" y="970383"/>
            <a:ext cx="4977003" cy="305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27;p62">
            <a:extLst>
              <a:ext uri="{FF2B5EF4-FFF2-40B4-BE49-F238E27FC236}">
                <a16:creationId xmlns:a16="http://schemas.microsoft.com/office/drawing/2014/main" id="{C121FBF5-CACF-44AC-333D-5D7FCE34C155}"/>
              </a:ext>
            </a:extLst>
          </p:cNvPr>
          <p:cNvSpPr txBox="1"/>
          <p:nvPr/>
        </p:nvSpPr>
        <p:spPr>
          <a:xfrm>
            <a:off x="315801" y="1544012"/>
            <a:ext cx="3155187" cy="153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что такое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видео?</a:t>
            </a:r>
            <a:endParaRPr sz="48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F6217B-D5E8-11AC-EE1E-01363D59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79DBF3-9719-4D7E-4B53-25D9059A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/>
        </p:nvSpPr>
        <p:spPr>
          <a:xfrm>
            <a:off x="3018463" y="27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цифровое видео 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35023-C65F-C08E-07D7-8D89B840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99" y="649513"/>
            <a:ext cx="4990327" cy="35832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D5E6A1EA-5CCC-4200-D64A-AC78C21BC162}"/>
              </a:ext>
            </a:extLst>
          </p:cNvPr>
          <p:cNvSpPr txBox="1">
            <a:spLocks/>
          </p:cNvSpPr>
          <p:nvPr/>
        </p:nvSpPr>
        <p:spPr>
          <a:xfrm>
            <a:off x="4441486" y="4474001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ширина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sp>
        <p:nvSpPr>
          <p:cNvPr id="5" name="Google Shape;454;p66">
            <a:extLst>
              <a:ext uri="{FF2B5EF4-FFF2-40B4-BE49-F238E27FC236}">
                <a16:creationId xmlns:a16="http://schemas.microsoft.com/office/drawing/2014/main" id="{3B5DD73C-0F2C-6C62-CE47-191B69654FE9}"/>
              </a:ext>
            </a:extLst>
          </p:cNvPr>
          <p:cNvSpPr txBox="1">
            <a:spLocks/>
          </p:cNvSpPr>
          <p:nvPr/>
        </p:nvSpPr>
        <p:spPr>
          <a:xfrm rot="2865514">
            <a:off x="1415200" y="4044395"/>
            <a:ext cx="107612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частота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6984B96D-7983-3741-8009-106F7C1C073D}"/>
              </a:ext>
            </a:extLst>
          </p:cNvPr>
          <p:cNvSpPr txBox="1">
            <a:spLocks/>
          </p:cNvSpPr>
          <p:nvPr/>
        </p:nvSpPr>
        <p:spPr>
          <a:xfrm rot="5400000">
            <a:off x="6774027" y="2547003"/>
            <a:ext cx="10947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высота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E1462D-3C98-F985-1DF0-93519E151E27}"/>
              </a:ext>
            </a:extLst>
          </p:cNvPr>
          <p:cNvCxnSpPr/>
          <p:nvPr/>
        </p:nvCxnSpPr>
        <p:spPr>
          <a:xfrm>
            <a:off x="1883229" y="3788229"/>
            <a:ext cx="533400" cy="5878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7D542D-3148-D184-67E0-C41392783EC0}"/>
              </a:ext>
            </a:extLst>
          </p:cNvPr>
          <p:cNvCxnSpPr/>
          <p:nvPr/>
        </p:nvCxnSpPr>
        <p:spPr>
          <a:xfrm>
            <a:off x="2719943" y="4453465"/>
            <a:ext cx="42936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7E7855D-DF0F-10EA-93FD-E7B9931E2702}"/>
              </a:ext>
            </a:extLst>
          </p:cNvPr>
          <p:cNvCxnSpPr/>
          <p:nvPr/>
        </p:nvCxnSpPr>
        <p:spPr>
          <a:xfrm>
            <a:off x="7211782" y="1230086"/>
            <a:ext cx="0" cy="3002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8A15236-6E7B-BE7B-5452-0AE090DD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75B28C-1BBC-8B52-8C58-29EBAD6BF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FC3A4B-0F2E-7DC1-C64E-BEE94FF74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868B1A-A575-30D0-4899-2E1BEED6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D3826-800B-C906-E75B-D2E1C72E7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0673" y="2837979"/>
            <a:ext cx="1682654" cy="16826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416AB4-9E08-7E94-3AC5-46C0DB715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4082" y="1730423"/>
            <a:ext cx="1682654" cy="16826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C98884-83E2-8503-BDEB-5A70A71F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0673" y="622867"/>
            <a:ext cx="1682654" cy="16826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96D196-C316-7CD0-FDC8-2E245C06D9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478" y="1185853"/>
            <a:ext cx="2091300" cy="2503473"/>
          </a:xfrm>
          <a:prstGeom prst="rect">
            <a:avLst/>
          </a:prstGeom>
        </p:spPr>
      </p:pic>
      <p:cxnSp>
        <p:nvCxnSpPr>
          <p:cNvPr id="18" name="Соединительная линия уступом 17">
            <a:extLst>
              <a:ext uri="{FF2B5EF4-FFF2-40B4-BE49-F238E27FC236}">
                <a16:creationId xmlns:a16="http://schemas.microsoft.com/office/drawing/2014/main" id="{3DBEE353-FC10-3D30-BAD5-18426453E99C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891846" y="1464194"/>
            <a:ext cx="838827" cy="2008083"/>
          </a:xfrm>
          <a:prstGeom prst="bentConnector3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B6B0DD48-BCAC-B8E9-4757-724C4CF6775A}"/>
              </a:ext>
            </a:extLst>
          </p:cNvPr>
          <p:cNvSpPr/>
          <p:nvPr/>
        </p:nvSpPr>
        <p:spPr>
          <a:xfrm>
            <a:off x="2736717" y="3413077"/>
            <a:ext cx="155129" cy="118399"/>
          </a:xfrm>
          <a:prstGeom prst="roundRect">
            <a:avLst/>
          </a:prstGeom>
          <a:noFill/>
          <a:ln w="1905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Соединительная линия уступом 19">
            <a:extLst>
              <a:ext uri="{FF2B5EF4-FFF2-40B4-BE49-F238E27FC236}">
                <a16:creationId xmlns:a16="http://schemas.microsoft.com/office/drawing/2014/main" id="{4C718373-482A-110F-3BD0-7E69319FA21D}"/>
              </a:ext>
            </a:extLst>
          </p:cNvPr>
          <p:cNvCxnSpPr>
            <a:cxnSpLocks/>
            <a:stCxn id="12" idx="3"/>
            <a:endCxn id="5" idx="0"/>
          </p:cNvCxnSpPr>
          <p:nvPr/>
        </p:nvCxnSpPr>
        <p:spPr>
          <a:xfrm flipV="1">
            <a:off x="2891846" y="2837979"/>
            <a:ext cx="1680154" cy="634298"/>
          </a:xfrm>
          <a:prstGeom prst="bentConnector4">
            <a:avLst>
              <a:gd name="adj1" fmla="val 24963"/>
              <a:gd name="adj2" fmla="val 136040"/>
            </a:avLst>
          </a:prstGeom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A1787FE-AFC2-9394-8EC1-BA17593F57DB}"/>
              </a:ext>
            </a:extLst>
          </p:cNvPr>
          <p:cNvCxnSpPr>
            <a:cxnSpLocks/>
          </p:cNvCxnSpPr>
          <p:nvPr/>
        </p:nvCxnSpPr>
        <p:spPr>
          <a:xfrm>
            <a:off x="3311259" y="2437589"/>
            <a:ext cx="24728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D8CB8F-BB81-EB05-AE0C-866BC1282BA6}"/>
              </a:ext>
            </a:extLst>
          </p:cNvPr>
          <p:cNvSpPr txBox="1"/>
          <p:nvPr/>
        </p:nvSpPr>
        <p:spPr>
          <a:xfrm>
            <a:off x="3666325" y="272015"/>
            <a:ext cx="176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красный (</a:t>
            </a:r>
            <a:r>
              <a:rPr lang="en-US" sz="1600" dirty="0">
                <a:solidFill>
                  <a:schemeClr val="bg1"/>
                </a:solidFill>
                <a:latin typeface="VK Sans Display Medium" pitchFamily="2" charset="0"/>
              </a:rPr>
              <a:t>red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)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6C07B-7C2C-6030-84A1-FAC3DE9719B4}"/>
              </a:ext>
            </a:extLst>
          </p:cNvPr>
          <p:cNvSpPr txBox="1"/>
          <p:nvPr/>
        </p:nvSpPr>
        <p:spPr>
          <a:xfrm>
            <a:off x="7213360" y="2305521"/>
            <a:ext cx="1762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зелёный</a:t>
            </a:r>
            <a:endParaRPr lang="en-US" sz="1600" dirty="0">
              <a:solidFill>
                <a:schemeClr val="bg1"/>
              </a:solidFill>
              <a:latin typeface="VK Sans Display Medium" pitchFamily="2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(</a:t>
            </a:r>
            <a:r>
              <a:rPr lang="ru-RU" sz="1600" dirty="0" err="1">
                <a:solidFill>
                  <a:schemeClr val="bg1"/>
                </a:solidFill>
                <a:latin typeface="VK Sans Display Medium" pitchFamily="2" charset="0"/>
              </a:rPr>
              <a:t>g</a:t>
            </a:r>
            <a:r>
              <a:rPr lang="en-US" sz="1600" dirty="0" err="1">
                <a:solidFill>
                  <a:schemeClr val="bg1"/>
                </a:solidFill>
                <a:latin typeface="VK Sans Display Medium" pitchFamily="2" charset="0"/>
              </a:rPr>
              <a:t>reen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)</a:t>
            </a:r>
            <a:endParaRPr lang="ru-R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C8BB0-5930-CFD1-46F7-1F3FF762484C}"/>
              </a:ext>
            </a:extLst>
          </p:cNvPr>
          <p:cNvSpPr txBox="1"/>
          <p:nvPr/>
        </p:nvSpPr>
        <p:spPr>
          <a:xfrm>
            <a:off x="3853569" y="4532931"/>
            <a:ext cx="1436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синий</a:t>
            </a:r>
            <a:r>
              <a:rPr lang="en-US" sz="1600" dirty="0">
                <a:solidFill>
                  <a:schemeClr val="bg1"/>
                </a:solidFill>
                <a:latin typeface="VK Sans Display Medium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(</a:t>
            </a:r>
            <a:r>
              <a:rPr lang="ru-RU" sz="1600" dirty="0" err="1">
                <a:solidFill>
                  <a:schemeClr val="bg1"/>
                </a:solidFill>
                <a:latin typeface="VK Sans Display Medium" pitchFamily="2" charset="0"/>
              </a:rPr>
              <a:t>b</a:t>
            </a:r>
            <a:r>
              <a:rPr lang="en-US" sz="1600" dirty="0" err="1">
                <a:solidFill>
                  <a:schemeClr val="bg1"/>
                </a:solidFill>
                <a:latin typeface="VK Sans Display Medium" pitchFamily="2" charset="0"/>
              </a:rPr>
              <a:t>lue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)</a:t>
            </a:r>
            <a:endParaRPr lang="ru-RU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5"/>
          <p:cNvSpPr txBox="1">
            <a:spLocks noGrp="1"/>
          </p:cNvSpPr>
          <p:nvPr>
            <p:ph type="title"/>
          </p:nvPr>
        </p:nvSpPr>
        <p:spPr>
          <a:xfrm>
            <a:off x="1239241" y="1436209"/>
            <a:ext cx="8090023" cy="830997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l">
              <a:lnSpc>
                <a:spcPct val="100000"/>
              </a:lnSpc>
              <a:buSzPts val="1100"/>
            </a:pPr>
            <a:r>
              <a:rPr lang="ru" sz="5400" b="1" dirty="0">
                <a:solidFill>
                  <a:schemeClr val="bg1"/>
                </a:solidFill>
                <a:latin typeface="VK Sans Display DemiBold" pitchFamily="2" charset="0"/>
              </a:rPr>
              <a:t>Full HD   10</a:t>
            </a:r>
            <a:r>
              <a:rPr lang="ru" sz="5400" b="1" baseline="30000" dirty="0">
                <a:solidFill>
                  <a:schemeClr val="bg1"/>
                </a:solidFill>
                <a:latin typeface="VK Sans Display DemiBold" pitchFamily="2" charset="0"/>
              </a:rPr>
              <a:t>сек.    </a:t>
            </a:r>
            <a:r>
              <a:rPr lang="ru" sz="5400" b="1" dirty="0">
                <a:solidFill>
                  <a:schemeClr val="bg1"/>
                </a:solidFill>
                <a:latin typeface="VK Sans Display DemiBold" pitchFamily="2" charset="0"/>
              </a:rPr>
              <a:t>60</a:t>
            </a:r>
            <a:r>
              <a:rPr lang="ru" sz="5400" b="1" baseline="30000" dirty="0">
                <a:solidFill>
                  <a:schemeClr val="bg1"/>
                </a:solidFill>
                <a:latin typeface="VK Sans Display DemiBold" pitchFamily="2" charset="0"/>
              </a:rPr>
              <a:t>fps</a:t>
            </a:r>
            <a:endParaRPr sz="5400" b="1" baseline="30000" dirty="0">
              <a:solidFill>
                <a:schemeClr val="bg1"/>
              </a:solidFill>
              <a:latin typeface="VK Sans Display DemiBold" pitchFamily="2" charset="0"/>
            </a:endParaRPr>
          </a:p>
        </p:txBody>
      </p:sp>
      <p:sp>
        <p:nvSpPr>
          <p:cNvPr id="514" name="Google Shape;514;p75"/>
          <p:cNvSpPr txBox="1"/>
          <p:nvPr/>
        </p:nvSpPr>
        <p:spPr>
          <a:xfrm>
            <a:off x="2973576" y="2459782"/>
            <a:ext cx="366962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3,4 ГБ</a:t>
            </a:r>
            <a:endParaRPr sz="7200" b="1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9D3C22-C086-0285-3EA6-A7D196EBA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26B6CB-3216-0C60-CC43-0D10FDD1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978EA7C-D1F5-08B2-1999-F9F519515AEC}"/>
              </a:ext>
            </a:extLst>
          </p:cNvPr>
          <p:cNvCxnSpPr>
            <a:cxnSpLocks/>
          </p:cNvCxnSpPr>
          <p:nvPr/>
        </p:nvCxnSpPr>
        <p:spPr>
          <a:xfrm>
            <a:off x="3640488" y="1731951"/>
            <a:ext cx="299576" cy="299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68B5EB7-6F2B-7C99-174D-C4C5E7FA1F4D}"/>
              </a:ext>
            </a:extLst>
          </p:cNvPr>
          <p:cNvCxnSpPr>
            <a:cxnSpLocks/>
          </p:cNvCxnSpPr>
          <p:nvPr/>
        </p:nvCxnSpPr>
        <p:spPr>
          <a:xfrm flipH="1">
            <a:off x="3651663" y="1721599"/>
            <a:ext cx="270587" cy="302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D22845B-6948-2995-A7A6-2D91B8729C5D}"/>
              </a:ext>
            </a:extLst>
          </p:cNvPr>
          <p:cNvCxnSpPr>
            <a:cxnSpLocks/>
          </p:cNvCxnSpPr>
          <p:nvPr/>
        </p:nvCxnSpPr>
        <p:spPr>
          <a:xfrm>
            <a:off x="5712732" y="1731951"/>
            <a:ext cx="299576" cy="299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8873E51-9DC1-6361-CEA9-6257DD13F2E5}"/>
              </a:ext>
            </a:extLst>
          </p:cNvPr>
          <p:cNvCxnSpPr>
            <a:cxnSpLocks/>
          </p:cNvCxnSpPr>
          <p:nvPr/>
        </p:nvCxnSpPr>
        <p:spPr>
          <a:xfrm flipH="1">
            <a:off x="5723907" y="1721599"/>
            <a:ext cx="270587" cy="302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896B0FF-04E0-9286-88F4-0CAB65BDF4E3}"/>
              </a:ext>
            </a:extLst>
          </p:cNvPr>
          <p:cNvSpPr txBox="1">
            <a:spLocks/>
          </p:cNvSpPr>
          <p:nvPr/>
        </p:nvSpPr>
        <p:spPr>
          <a:xfrm>
            <a:off x="381115" y="226535"/>
            <a:ext cx="6845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800" dirty="0">
                <a:solidFill>
                  <a:schemeClr val="bg1"/>
                </a:solidFill>
                <a:latin typeface="VK Sans Display Medium" pitchFamily="2" charset="0"/>
              </a:rPr>
              <a:t>как работает кодек?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568ABB-AF52-9E5D-0A33-B2CA1BBF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685CC-E93D-2FE9-0BD9-A481DAC2C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C427E2-5007-4B96-6A23-6E1A7C459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609" y="1378409"/>
            <a:ext cx="6445405" cy="29159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21FC0E-5A2F-C071-6E59-2E5EA77A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73" y="541474"/>
            <a:ext cx="3312253" cy="40605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6984C-6725-71FA-4C08-F7DAB932CFAF}"/>
              </a:ext>
            </a:extLst>
          </p:cNvPr>
          <p:cNvSpPr txBox="1"/>
          <p:nvPr/>
        </p:nvSpPr>
        <p:spPr>
          <a:xfrm>
            <a:off x="452963" y="560940"/>
            <a:ext cx="8010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каким должен быть видеозвонок для пользователя?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17EE4D-5994-1564-178E-217A4D2A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82852B-262C-C004-7FFB-504E3A8BA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429A5C-FE89-FD21-8BA9-A8418F311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298" y="1249969"/>
            <a:ext cx="5581403" cy="3137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921469-F55E-D90D-3448-3D21B8E6A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881F9-A670-F765-B199-57E1AECD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92CF8-2A48-F633-32F6-32A46DBC15D5}"/>
              </a:ext>
            </a:extLst>
          </p:cNvPr>
          <p:cNvSpPr txBox="1"/>
          <p:nvPr/>
        </p:nvSpPr>
        <p:spPr>
          <a:xfrm>
            <a:off x="4185443" y="3105124"/>
            <a:ext cx="4577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ED1EA10E-1682-C939-881A-1C032AB3B77F}"/>
              </a:ext>
            </a:extLst>
          </p:cNvPr>
          <p:cNvSpPr txBox="1">
            <a:spLocks/>
          </p:cNvSpPr>
          <p:nvPr/>
        </p:nvSpPr>
        <p:spPr>
          <a:xfrm>
            <a:off x="381115" y="236867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крутые видеозвонки</a:t>
            </a:r>
          </a:p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для пользователя 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204DB-652B-54CD-701E-99AD6E36CB5D}"/>
              </a:ext>
            </a:extLst>
          </p:cNvPr>
          <p:cNvSpPr txBox="1"/>
          <p:nvPr/>
        </p:nvSpPr>
        <p:spPr>
          <a:xfrm>
            <a:off x="272886" y="1963383"/>
            <a:ext cx="4577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количество людей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3C0F9-4953-3976-A41F-60DE9F2E60F3}"/>
              </a:ext>
            </a:extLst>
          </p:cNvPr>
          <p:cNvSpPr txBox="1"/>
          <p:nvPr/>
        </p:nvSpPr>
        <p:spPr>
          <a:xfrm>
            <a:off x="272886" y="3030183"/>
            <a:ext cx="2065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время звонка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921-8E3A-1657-5677-D8F12A39DB43}"/>
              </a:ext>
            </a:extLst>
          </p:cNvPr>
          <p:cNvSpPr txBox="1"/>
          <p:nvPr/>
        </p:nvSpPr>
        <p:spPr>
          <a:xfrm>
            <a:off x="2690937" y="1963383"/>
            <a:ext cx="4577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безопасность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BF711-3E37-7CD3-BB18-5D6383CDEA22}"/>
              </a:ext>
            </a:extLst>
          </p:cNvPr>
          <p:cNvSpPr txBox="1"/>
          <p:nvPr/>
        </p:nvSpPr>
        <p:spPr>
          <a:xfrm>
            <a:off x="5130513" y="3030183"/>
            <a:ext cx="3350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доступность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и на телефонах,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и на компьютерах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AFEAE-5EFE-26FA-FC3E-F75C1E7D5541}"/>
              </a:ext>
            </a:extLst>
          </p:cNvPr>
          <p:cNvSpPr txBox="1"/>
          <p:nvPr/>
        </p:nvSpPr>
        <p:spPr>
          <a:xfrm>
            <a:off x="2670094" y="3043569"/>
            <a:ext cx="4577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бесплатный доступ</a:t>
            </a:r>
            <a:endParaRPr lang="ru-RU" sz="1600" dirty="0">
              <a:latin typeface="VK Sans Display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D0E7E0-34DF-2FC7-B84F-FBC8065D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47" y="1101039"/>
            <a:ext cx="4648200" cy="2971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1DDD19-4114-DDEB-52BE-9F78B2D65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Google Shape;434;p63">
            <a:extLst>
              <a:ext uri="{FF2B5EF4-FFF2-40B4-BE49-F238E27FC236}">
                <a16:creationId xmlns:a16="http://schemas.microsoft.com/office/drawing/2014/main" id="{3C0E2787-9A52-FE37-835F-4A7FF7080AE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760" y="896704"/>
            <a:ext cx="3247031" cy="2968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47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929" y="1577275"/>
            <a:ext cx="2701141" cy="270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E47664-02F0-FF0D-E0F6-45DBF6DDB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1BD87-DCD2-EEF4-61F7-46428CB89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62C4568A-06C3-C895-AD20-2C8DBF794B0F}"/>
              </a:ext>
            </a:extLst>
          </p:cNvPr>
          <p:cNvSpPr txBox="1">
            <a:spLocks/>
          </p:cNvSpPr>
          <p:nvPr/>
        </p:nvSpPr>
        <p:spPr>
          <a:xfrm>
            <a:off x="381115" y="236867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задачи для разработчиков</a:t>
            </a:r>
          </a:p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от </a:t>
            </a:r>
            <a:r>
              <a:rPr lang="ru-RU" sz="4000" dirty="0" err="1">
                <a:solidFill>
                  <a:schemeClr val="bg1"/>
                </a:solidFill>
                <a:latin typeface="VK Sans Display Medium" pitchFamily="2" charset="0"/>
              </a:rPr>
              <a:t>продакт</a:t>
            </a: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-менеджера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C40D1-8DB7-53E8-C861-47DA8C3C12AD}"/>
              </a:ext>
            </a:extLst>
          </p:cNvPr>
          <p:cNvSpPr txBox="1"/>
          <p:nvPr/>
        </p:nvSpPr>
        <p:spPr>
          <a:xfrm>
            <a:off x="687007" y="2753478"/>
            <a:ext cx="2065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число участников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67AFB-1751-6701-A216-B50F8B08CB7E}"/>
              </a:ext>
            </a:extLst>
          </p:cNvPr>
          <p:cNvSpPr txBox="1"/>
          <p:nvPr/>
        </p:nvSpPr>
        <p:spPr>
          <a:xfrm>
            <a:off x="687007" y="3562929"/>
            <a:ext cx="2348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низкое потребление серверных ресурсов</a:t>
            </a:r>
            <a:br>
              <a:rPr lang="ru-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EBC1-E96E-7C00-867F-E54ED9384548}"/>
              </a:ext>
            </a:extLst>
          </p:cNvPr>
          <p:cNvSpPr txBox="1"/>
          <p:nvPr/>
        </p:nvSpPr>
        <p:spPr>
          <a:xfrm>
            <a:off x="2934599" y="3548637"/>
            <a:ext cx="2896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низкое потребление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ресурсов на устройствах </a:t>
            </a: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94837-3A98-46D8-D041-842A1DB0C982}"/>
              </a:ext>
            </a:extLst>
          </p:cNvPr>
          <p:cNvSpPr txBox="1"/>
          <p:nvPr/>
        </p:nvSpPr>
        <p:spPr>
          <a:xfrm>
            <a:off x="2934599" y="2787618"/>
            <a:ext cx="3420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работа на всех платформах: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мобильные и десктопы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68DEE-8F94-4018-C678-55E79F2EEE16}"/>
              </a:ext>
            </a:extLst>
          </p:cNvPr>
          <p:cNvSpPr txBox="1"/>
          <p:nvPr/>
        </p:nvSpPr>
        <p:spPr>
          <a:xfrm>
            <a:off x="698290" y="1880368"/>
            <a:ext cx="2701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высокое качество: стабильность, низкие задержки, высокое разрешение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00" y="1809179"/>
            <a:ext cx="2016575" cy="20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894" y="1596853"/>
            <a:ext cx="2188675" cy="2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5DF198-D418-F64B-CA3E-FCB3B4B56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7BFE37-D665-4BC4-8499-7B41A01C4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25E3DAEF-AEDE-2879-6697-A5C901F164A8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видеозвонок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6940AAC-BCD3-0093-D12D-08E699677A6F}"/>
              </a:ext>
            </a:extLst>
          </p:cNvPr>
          <p:cNvCxnSpPr/>
          <p:nvPr/>
        </p:nvCxnSpPr>
        <p:spPr>
          <a:xfrm flipV="1">
            <a:off x="2832410" y="1866001"/>
            <a:ext cx="971555" cy="8251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13A9384-62E0-CA00-6489-7593EF8AEBD6}"/>
              </a:ext>
            </a:extLst>
          </p:cNvPr>
          <p:cNvCxnSpPr/>
          <p:nvPr/>
        </p:nvCxnSpPr>
        <p:spPr>
          <a:xfrm>
            <a:off x="2492743" y="3537589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DB9FFE0-4506-C6AC-ACC4-B2F17A1039CD}"/>
              </a:ext>
            </a:extLst>
          </p:cNvPr>
          <p:cNvCxnSpPr>
            <a:cxnSpLocks/>
          </p:cNvCxnSpPr>
          <p:nvPr/>
        </p:nvCxnSpPr>
        <p:spPr>
          <a:xfrm flipH="1" flipV="1">
            <a:off x="5340037" y="1928062"/>
            <a:ext cx="842084" cy="79388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DCA993-9742-0778-5667-2AFF939AE0C8}"/>
              </a:ext>
            </a:extLst>
          </p:cNvPr>
          <p:cNvSpPr txBox="1"/>
          <p:nvPr/>
        </p:nvSpPr>
        <p:spPr>
          <a:xfrm>
            <a:off x="4255687" y="3673326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p2p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BB854-BEAE-8152-AA89-8D9285130E05}"/>
              </a:ext>
            </a:extLst>
          </p:cNvPr>
          <p:cNvSpPr txBox="1"/>
          <p:nvPr/>
        </p:nvSpPr>
        <p:spPr>
          <a:xfrm>
            <a:off x="2705667" y="1766469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D1050-46ED-333D-8409-FA22B4A0C5DC}"/>
              </a:ext>
            </a:extLst>
          </p:cNvPr>
          <p:cNvSpPr txBox="1"/>
          <p:nvPr/>
        </p:nvSpPr>
        <p:spPr>
          <a:xfrm>
            <a:off x="5703674" y="1817375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A7108-1F78-A017-0603-7D5B42321F58}"/>
              </a:ext>
            </a:extLst>
          </p:cNvPr>
          <p:cNvSpPr txBox="1"/>
          <p:nvPr/>
        </p:nvSpPr>
        <p:spPr>
          <a:xfrm>
            <a:off x="3999984" y="169907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signaling</a:t>
            </a:r>
            <a:endParaRPr lang="ru-RU" sz="1800" dirty="0">
              <a:latin typeface="VK Sans Displ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03775-0FBF-D9C7-5B84-CE46237F8AD4}"/>
              </a:ext>
            </a:extLst>
          </p:cNvPr>
          <p:cNvSpPr txBox="1"/>
          <p:nvPr/>
        </p:nvSpPr>
        <p:spPr>
          <a:xfrm>
            <a:off x="3602223" y="3148735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transport/network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7172" name="Picture 4" descr="Иконка home server, домашний сервер, размер 256x256 | id6739 | iconbird.com">
            <a:extLst>
              <a:ext uri="{FF2B5EF4-FFF2-40B4-BE49-F238E27FC236}">
                <a16:creationId xmlns:a16="http://schemas.microsoft.com/office/drawing/2014/main" id="{4453EC39-F4B6-0E31-A089-F648A025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958" y="777063"/>
            <a:ext cx="912083" cy="91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1BDF6F-B56D-D53A-59D6-16145023E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1A3474-01A2-95C6-F90A-E45D0113E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E83C086-3119-65C9-786A-EA672F4CD1E9}"/>
              </a:ext>
            </a:extLst>
          </p:cNvPr>
          <p:cNvCxnSpPr/>
          <p:nvPr/>
        </p:nvCxnSpPr>
        <p:spPr>
          <a:xfrm flipV="1">
            <a:off x="2832410" y="1866001"/>
            <a:ext cx="971555" cy="8251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A8110A6-48AA-843D-36F1-0EF416C85FA2}"/>
              </a:ext>
            </a:extLst>
          </p:cNvPr>
          <p:cNvCxnSpPr/>
          <p:nvPr/>
        </p:nvCxnSpPr>
        <p:spPr>
          <a:xfrm>
            <a:off x="2492743" y="3537589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146350B-C7EA-43B3-E184-A9AE2595B95D}"/>
              </a:ext>
            </a:extLst>
          </p:cNvPr>
          <p:cNvCxnSpPr>
            <a:cxnSpLocks/>
          </p:cNvCxnSpPr>
          <p:nvPr/>
        </p:nvCxnSpPr>
        <p:spPr>
          <a:xfrm flipH="1" flipV="1">
            <a:off x="5340037" y="1928062"/>
            <a:ext cx="842084" cy="79388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7E850-3D56-07AC-681C-0D24F6473DD6}"/>
              </a:ext>
            </a:extLst>
          </p:cNvPr>
          <p:cNvSpPr txBox="1"/>
          <p:nvPr/>
        </p:nvSpPr>
        <p:spPr>
          <a:xfrm>
            <a:off x="4255687" y="3499701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p2p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6038A-59C3-42E5-0498-A649CA9D11C0}"/>
              </a:ext>
            </a:extLst>
          </p:cNvPr>
          <p:cNvSpPr txBox="1"/>
          <p:nvPr/>
        </p:nvSpPr>
        <p:spPr>
          <a:xfrm>
            <a:off x="2705667" y="1766469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25BE2-EF83-781B-EE59-6B4DFC0CE765}"/>
              </a:ext>
            </a:extLst>
          </p:cNvPr>
          <p:cNvSpPr txBox="1"/>
          <p:nvPr/>
        </p:nvSpPr>
        <p:spPr>
          <a:xfrm>
            <a:off x="5703674" y="1817375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68CA7-E8B9-E85B-A80E-0AF692DE20AA}"/>
              </a:ext>
            </a:extLst>
          </p:cNvPr>
          <p:cNvSpPr txBox="1"/>
          <p:nvPr/>
        </p:nvSpPr>
        <p:spPr>
          <a:xfrm>
            <a:off x="3999984" y="169907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signaling</a:t>
            </a:r>
            <a:endParaRPr lang="ru-RU" sz="1800" dirty="0">
              <a:latin typeface="VK Sans Displa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BB0F1-B88F-0E25-5FB7-DDED5245CBF1}"/>
              </a:ext>
            </a:extLst>
          </p:cNvPr>
          <p:cNvSpPr txBox="1"/>
          <p:nvPr/>
        </p:nvSpPr>
        <p:spPr>
          <a:xfrm>
            <a:off x="3602223" y="317260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transport/network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16" name="Picture 4" descr="Иконка home server, домашний сервер, размер 256x256 | id6739 | iconbird.com">
            <a:extLst>
              <a:ext uri="{FF2B5EF4-FFF2-40B4-BE49-F238E27FC236}">
                <a16:creationId xmlns:a16="http://schemas.microsoft.com/office/drawing/2014/main" id="{C15E7228-4407-CCDE-93E4-3909520E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958" y="780147"/>
            <a:ext cx="912083" cy="91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454;p66">
            <a:extLst>
              <a:ext uri="{FF2B5EF4-FFF2-40B4-BE49-F238E27FC236}">
                <a16:creationId xmlns:a16="http://schemas.microsoft.com/office/drawing/2014/main" id="{4D040C22-6448-087C-13E6-E4AE479F9C0B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видеозвонок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967F9D0-138F-8D2D-DE8E-A6AF36165955}"/>
              </a:ext>
            </a:extLst>
          </p:cNvPr>
          <p:cNvCxnSpPr/>
          <p:nvPr/>
        </p:nvCxnSpPr>
        <p:spPr>
          <a:xfrm>
            <a:off x="2492743" y="4240114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3CC9C7-F9DC-3677-2DCD-4743ECB9DD41}"/>
              </a:ext>
            </a:extLst>
          </p:cNvPr>
          <p:cNvSpPr txBox="1"/>
          <p:nvPr/>
        </p:nvSpPr>
        <p:spPr>
          <a:xfrm>
            <a:off x="3602223" y="4199322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voice/video engine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BAB350-A8B8-D355-9AB6-6EA1EDB03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57" y="1461093"/>
            <a:ext cx="1915844" cy="252171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D71A0C-CCB3-D39A-176A-1BD71C4B3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731" y="1461093"/>
            <a:ext cx="1919332" cy="25263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5"/>
          <p:cNvSpPr txBox="1">
            <a:spLocks noGrp="1"/>
          </p:cNvSpPr>
          <p:nvPr>
            <p:ph type="title"/>
          </p:nvPr>
        </p:nvSpPr>
        <p:spPr>
          <a:xfrm>
            <a:off x="386208" y="914460"/>
            <a:ext cx="5536486" cy="646331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bg1"/>
                </a:solidFill>
                <a:latin typeface="VK Sans Display" pitchFamily="2" charset="0"/>
              </a:rPr>
              <a:t>алгоритмы, построенные по образу и подобию биологических нейронных сетей. Позволяют работать со сложными структурированными данными (изображение, текст, звук).</a:t>
            </a:r>
            <a:endParaRPr sz="14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584" name="Google Shape;58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180" y="1796131"/>
            <a:ext cx="665100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30" y="3393643"/>
            <a:ext cx="665099" cy="6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121" y="2550183"/>
            <a:ext cx="761999" cy="7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5"/>
          <p:cNvSpPr txBox="1"/>
          <p:nvPr/>
        </p:nvSpPr>
        <p:spPr>
          <a:xfrm>
            <a:off x="5932661" y="2007947"/>
            <a:ext cx="819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588" name="Google Shape;588;p85"/>
          <p:cNvSpPr txBox="1"/>
          <p:nvPr/>
        </p:nvSpPr>
        <p:spPr>
          <a:xfrm>
            <a:off x="5947109" y="2664900"/>
            <a:ext cx="121790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tx1"/>
                </a:solidFill>
                <a:highlight>
                  <a:srgbClr val="00FFFF"/>
                </a:highlight>
                <a:latin typeface="VK Sans Display Light" pitchFamily="2" charset="0"/>
              </a:rPr>
              <a:t>Пиксель в костюме Пикачу</a:t>
            </a:r>
            <a:endParaRPr sz="1000" dirty="0">
              <a:solidFill>
                <a:schemeClr val="tx1"/>
              </a:solidFill>
              <a:highlight>
                <a:srgbClr val="00FFFF"/>
              </a:highlight>
              <a:latin typeface="VK Sans Display Light" pitchFamily="2" charset="0"/>
            </a:endParaRPr>
          </a:p>
        </p:txBody>
      </p:sp>
      <p:sp>
        <p:nvSpPr>
          <p:cNvPr id="589" name="Google Shape;589;p85"/>
          <p:cNvSpPr txBox="1"/>
          <p:nvPr/>
        </p:nvSpPr>
        <p:spPr>
          <a:xfrm>
            <a:off x="5947109" y="3418373"/>
            <a:ext cx="1399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Корги в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костюме 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590" name="Google Shape;59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8628" y="4101342"/>
            <a:ext cx="665100" cy="6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5"/>
          <p:cNvSpPr txBox="1"/>
          <p:nvPr/>
        </p:nvSpPr>
        <p:spPr>
          <a:xfrm>
            <a:off x="5970400" y="4101342"/>
            <a:ext cx="124219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Кот в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костюме 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0FEA23-7527-D84C-CD22-D9D6D3F7D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CBC69F-6CB9-88F3-A3DD-9A6B7D7BA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1953482-19E3-6426-EB32-A06C41409296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нейронные сети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47CA85-DB2D-83AF-808B-6F4E9046B0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1130" r="21135"/>
          <a:stretch/>
        </p:blipFill>
        <p:spPr>
          <a:xfrm>
            <a:off x="2748886" y="2107058"/>
            <a:ext cx="2283070" cy="2232105"/>
          </a:xfrm>
          <a:prstGeom prst="rect">
            <a:avLst/>
          </a:prstGeom>
        </p:spPr>
      </p:pic>
      <p:sp>
        <p:nvSpPr>
          <p:cNvPr id="9" name="Google Shape;587;p85">
            <a:extLst>
              <a:ext uri="{FF2B5EF4-FFF2-40B4-BE49-F238E27FC236}">
                <a16:creationId xmlns:a16="http://schemas.microsoft.com/office/drawing/2014/main" id="{5727366E-A1CD-54DF-5E94-E5E82919B13C}"/>
              </a:ext>
            </a:extLst>
          </p:cNvPr>
          <p:cNvSpPr txBox="1"/>
          <p:nvPr/>
        </p:nvSpPr>
        <p:spPr>
          <a:xfrm>
            <a:off x="2748886" y="1796848"/>
            <a:ext cx="54704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вход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0" name="Google Shape;587;p85">
            <a:extLst>
              <a:ext uri="{FF2B5EF4-FFF2-40B4-BE49-F238E27FC236}">
                <a16:creationId xmlns:a16="http://schemas.microsoft.com/office/drawing/2014/main" id="{3B694DD1-27C9-6643-1902-E420294E53EF}"/>
              </a:ext>
            </a:extLst>
          </p:cNvPr>
          <p:cNvSpPr txBox="1"/>
          <p:nvPr/>
        </p:nvSpPr>
        <p:spPr>
          <a:xfrm>
            <a:off x="3580952" y="1909528"/>
            <a:ext cx="76813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с</a:t>
            </a: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крытый слой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1" name="Google Shape;587;p85">
            <a:extLst>
              <a:ext uri="{FF2B5EF4-FFF2-40B4-BE49-F238E27FC236}">
                <a16:creationId xmlns:a16="http://schemas.microsoft.com/office/drawing/2014/main" id="{DD804555-0028-CF36-1498-D1375D0258F6}"/>
              </a:ext>
            </a:extLst>
          </p:cNvPr>
          <p:cNvSpPr txBox="1"/>
          <p:nvPr/>
        </p:nvSpPr>
        <p:spPr>
          <a:xfrm>
            <a:off x="4306454" y="1988712"/>
            <a:ext cx="76813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выход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2" name="Google Shape;587;p85">
            <a:extLst>
              <a:ext uri="{FF2B5EF4-FFF2-40B4-BE49-F238E27FC236}">
                <a16:creationId xmlns:a16="http://schemas.microsoft.com/office/drawing/2014/main" id="{4EBF5967-DA45-3694-B348-ACB5D6B83591}"/>
              </a:ext>
            </a:extLst>
          </p:cNvPr>
          <p:cNvSpPr txBox="1"/>
          <p:nvPr/>
        </p:nvSpPr>
        <p:spPr>
          <a:xfrm>
            <a:off x="2693284" y="4374534"/>
            <a:ext cx="74981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пиксели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3" name="Google Shape;587;p85">
            <a:extLst>
              <a:ext uri="{FF2B5EF4-FFF2-40B4-BE49-F238E27FC236}">
                <a16:creationId xmlns:a16="http://schemas.microsoft.com/office/drawing/2014/main" id="{CBE23487-42E6-BC2A-0D6F-F39681B38B51}"/>
              </a:ext>
            </a:extLst>
          </p:cNvPr>
          <p:cNvSpPr txBox="1"/>
          <p:nvPr/>
        </p:nvSpPr>
        <p:spPr>
          <a:xfrm>
            <a:off x="3499983" y="3910785"/>
            <a:ext cx="7498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л</a:t>
            </a: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инии и изгибы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4" name="Google Shape;587;p85">
            <a:extLst>
              <a:ext uri="{FF2B5EF4-FFF2-40B4-BE49-F238E27FC236}">
                <a16:creationId xmlns:a16="http://schemas.microsoft.com/office/drawing/2014/main" id="{8791E96C-1FEB-9FC3-60C7-BF5CF1C38975}"/>
              </a:ext>
            </a:extLst>
          </p:cNvPr>
          <p:cNvSpPr txBox="1"/>
          <p:nvPr/>
        </p:nvSpPr>
        <p:spPr>
          <a:xfrm>
            <a:off x="4221851" y="4038683"/>
            <a:ext cx="110639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наиболее вероятный ответ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109374-DECE-23CF-6FCC-DD3A4F59B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4982" y="2585309"/>
            <a:ext cx="1144006" cy="1144006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FFBE0E-B8D3-5C1E-7F5C-E1257B6B33BE}"/>
              </a:ext>
            </a:extLst>
          </p:cNvPr>
          <p:cNvSpPr/>
          <p:nvPr/>
        </p:nvSpPr>
        <p:spPr>
          <a:xfrm>
            <a:off x="4566424" y="2718508"/>
            <a:ext cx="340228" cy="33852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48FAFF-129C-5867-9F0D-06056E9DA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614670-03BA-AE3F-AF69-A7B57376E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DA7E48CA-6DAE-0280-2296-A6C967EDF422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тестируем видеозвонки</a:t>
            </a:r>
          </a:p>
        </p:txBody>
      </p:sp>
      <p:pic>
        <p:nvPicPr>
          <p:cNvPr id="9" name="Google Shape;597;p86">
            <a:extLst>
              <a:ext uri="{FF2B5EF4-FFF2-40B4-BE49-F238E27FC236}">
                <a16:creationId xmlns:a16="http://schemas.microsoft.com/office/drawing/2014/main" id="{2B041428-FBD6-312D-1EAB-D26114424B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5696" t="9819" r="3472" b="26430"/>
          <a:stretch/>
        </p:blipFill>
        <p:spPr>
          <a:xfrm>
            <a:off x="2104980" y="1246144"/>
            <a:ext cx="4934040" cy="3033997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8"/>
          <p:cNvSpPr txBox="1">
            <a:spLocks noGrp="1"/>
          </p:cNvSpPr>
          <p:nvPr>
            <p:ph type="title"/>
          </p:nvPr>
        </p:nvSpPr>
        <p:spPr>
          <a:xfrm>
            <a:off x="1465343" y="1965041"/>
            <a:ext cx="14880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видео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09" name="Google Shape;609;p88"/>
          <p:cNvSpPr txBox="1">
            <a:spLocks noGrp="1"/>
          </p:cNvSpPr>
          <p:nvPr>
            <p:ph type="title"/>
          </p:nvPr>
        </p:nvSpPr>
        <p:spPr>
          <a:xfrm>
            <a:off x="4634493" y="3104985"/>
            <a:ext cx="40803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короткие вертикальные видео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10" name="Google Shape;610;p88"/>
          <p:cNvSpPr txBox="1">
            <a:spLocks noGrp="1"/>
          </p:cNvSpPr>
          <p:nvPr>
            <p:ph type="title"/>
          </p:nvPr>
        </p:nvSpPr>
        <p:spPr>
          <a:xfrm>
            <a:off x="1170650" y="3113851"/>
            <a:ext cx="25857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трансляции 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4088943" y="1969368"/>
            <a:ext cx="25857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видеоистории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D179FF-034B-F018-2827-D747C2A6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32411F-79D8-7D40-F080-5E5E2FC46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5" name="Google Shape;454;p66">
            <a:extLst>
              <a:ext uri="{FF2B5EF4-FFF2-40B4-BE49-F238E27FC236}">
                <a16:creationId xmlns:a16="http://schemas.microsoft.com/office/drawing/2014/main" id="{908788A3-3BA4-C046-BF80-B0EA4A669412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78819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форматы контента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CAAA18C6-E47F-C9CE-004B-F9BF1F1B0DA2}"/>
              </a:ext>
            </a:extLst>
          </p:cNvPr>
          <p:cNvSpPr/>
          <p:nvPr/>
        </p:nvSpPr>
        <p:spPr>
          <a:xfrm>
            <a:off x="1465343" y="1839686"/>
            <a:ext cx="1571771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FEAC399A-EE26-7801-EFB8-22FD53B1325E}"/>
              </a:ext>
            </a:extLst>
          </p:cNvPr>
          <p:cNvSpPr/>
          <p:nvPr/>
        </p:nvSpPr>
        <p:spPr>
          <a:xfrm>
            <a:off x="4317400" y="1839686"/>
            <a:ext cx="2083400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E83AE34-4CCB-0AA0-A07E-370060DEFE6B}"/>
              </a:ext>
            </a:extLst>
          </p:cNvPr>
          <p:cNvSpPr/>
          <p:nvPr/>
        </p:nvSpPr>
        <p:spPr>
          <a:xfrm>
            <a:off x="1465343" y="2971801"/>
            <a:ext cx="1996314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153405A-27D2-BD3F-B017-9CD49EFF462D}"/>
              </a:ext>
            </a:extLst>
          </p:cNvPr>
          <p:cNvSpPr/>
          <p:nvPr/>
        </p:nvSpPr>
        <p:spPr>
          <a:xfrm>
            <a:off x="4350057" y="2971801"/>
            <a:ext cx="3836000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9148CE-FA47-231B-1E7A-2FDEC4562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E0A27E-A1FB-4A35-C884-FFC9A27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Google Shape;618;p89">
            <a:extLst>
              <a:ext uri="{FF2B5EF4-FFF2-40B4-BE49-F238E27FC236}">
                <a16:creationId xmlns:a16="http://schemas.microsoft.com/office/drawing/2014/main" id="{C9B0B520-AC9D-80B1-FCEB-8E3020A7ED0C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56" b="76389" l="5611" r="92000">
                        <a14:foregroundMark x1="85556" y1="54944" x2="86611" y2="66111"/>
                        <a14:foregroundMark x1="86611" y1="66111" x2="85333" y2="65444"/>
                        <a14:foregroundMark x1="82833" y1="54222" x2="83389" y2="68111"/>
                        <a14:foregroundMark x1="83389" y1="68111" x2="81278" y2="56278"/>
                        <a14:foregroundMark x1="81278" y1="56278" x2="82556" y2="67722"/>
                        <a14:foregroundMark x1="82556" y1="67722" x2="80667" y2="54167"/>
                        <a14:foregroundMark x1="80667" y1="54167" x2="80778" y2="64667"/>
                        <a14:foregroundMark x1="80778" y1="64667" x2="78000" y2="53278"/>
                        <a14:foregroundMark x1="78000" y1="53278" x2="80500" y2="70167"/>
                        <a14:foregroundMark x1="80500" y1="70167" x2="81056" y2="50778"/>
                        <a14:foregroundMark x1="81056" y1="50778" x2="82833" y2="60889"/>
                        <a14:foregroundMark x1="86278" y1="51500" x2="86778" y2="65167"/>
                        <a14:foregroundMark x1="86778" y1="65167" x2="87389" y2="51111"/>
                        <a14:foregroundMark x1="87389" y1="51111" x2="87667" y2="61333"/>
                        <a14:foregroundMark x1="87667" y1="61333" x2="89722" y2="50889"/>
                        <a14:foregroundMark x1="89722" y1="50889" x2="91000" y2="61333"/>
                        <a14:foregroundMark x1="91000" y1="61333" x2="90389" y2="46611"/>
                        <a14:foregroundMark x1="90389" y1="46611" x2="90833" y2="62056"/>
                        <a14:foregroundMark x1="90833" y1="62056" x2="90833" y2="47333"/>
                        <a14:foregroundMark x1="90833" y1="47333" x2="91778" y2="60556"/>
                        <a14:foregroundMark x1="91778" y1="60556" x2="91056" y2="46278"/>
                        <a14:foregroundMark x1="91056" y1="46278" x2="92222" y2="57222"/>
                        <a14:foregroundMark x1="92222" y1="57222" x2="92000" y2="45611"/>
                        <a14:foregroundMark x1="92000" y1="45611" x2="84278" y2="38000"/>
                        <a14:foregroundMark x1="84278" y1="38000" x2="83056" y2="49444"/>
                        <a14:foregroundMark x1="14056" y1="24333" x2="25056" y2="22611"/>
                        <a14:foregroundMark x1="25056" y1="22611" x2="39111" y2="24056"/>
                        <a14:foregroundMark x1="39111" y1="24056" x2="25167" y2="26222"/>
                        <a14:foregroundMark x1="25167" y1="26222" x2="40000" y2="24667"/>
                        <a14:foregroundMark x1="40000" y1="24667" x2="55056" y2="26778"/>
                        <a14:foregroundMark x1="55056" y1="26778" x2="54444" y2="29667"/>
                        <a14:foregroundMark x1="13611" y1="72000" x2="29167" y2="72167"/>
                        <a14:foregroundMark x1="29167" y1="72167" x2="14333" y2="74889"/>
                        <a14:foregroundMark x1="14333" y1="74889" x2="40500" y2="71944"/>
                        <a14:foregroundMark x1="40500" y1="71944" x2="25389" y2="74000"/>
                        <a14:foregroundMark x1="25389" y1="74000" x2="43500" y2="73778"/>
                        <a14:foregroundMark x1="43500" y1="73778" x2="28222" y2="74167"/>
                        <a14:foregroundMark x1="28222" y1="74167" x2="55389" y2="73056"/>
                        <a14:foregroundMark x1="55389" y1="73056" x2="55944" y2="73444"/>
                        <a14:foregroundMark x1="40389" y1="23444" x2="66056" y2="23889"/>
                        <a14:foregroundMark x1="66056" y1="23889" x2="84222" y2="23111"/>
                        <a14:foregroundMark x1="87333" y1="69500" x2="87333" y2="69500"/>
                        <a14:foregroundMark x1="87333" y1="69500" x2="86000" y2="74500"/>
                        <a14:foregroundMark x1="79889" y1="76444" x2="89389" y2="75833"/>
                        <a14:foregroundMark x1="5889" y1="74778" x2="5889" y2="74778"/>
                        <a14:foregroundMark x1="6333" y1="75111" x2="7389" y2="74778"/>
                        <a14:foregroundMark x1="9722" y1="74333" x2="12833" y2="72722"/>
                        <a14:foregroundMark x1="5611" y1="74222" x2="9611" y2="72000"/>
                        <a14:foregroundMark x1="81389" y1="39111" x2="79778" y2="45056"/>
                        <a14:foregroundMark x1="77722" y1="25056" x2="75778" y2="26389"/>
                        <a14:foregroundMark x1="58000" y1="74667" x2="58000" y2="74667"/>
                        <a14:foregroundMark x1="7056" y1="75111" x2="16889" y2="74222"/>
                        <a14:foregroundMark x1="16889" y1="74222" x2="27444" y2="74944"/>
                        <a14:foregroundMark x1="27444" y1="74944" x2="37278" y2="73611"/>
                        <a14:foregroundMark x1="37278" y1="73611" x2="42889" y2="74944"/>
                        <a14:backgroundMark x1="4556" y1="75833" x2="5278" y2="75667"/>
                      </a14:backgroundRemoval>
                    </a14:imgEffect>
                  </a14:imgLayer>
                </a14:imgProps>
              </a:ext>
            </a:extLst>
          </a:blip>
          <a:srcRect t="17636" b="18441"/>
          <a:stretch/>
        </p:blipFill>
        <p:spPr>
          <a:xfrm>
            <a:off x="2690377" y="1672874"/>
            <a:ext cx="4624822" cy="29743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BB10A13D-2A44-920D-0086-3C6BC7183260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искусственный интеллект для творчества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FB29314-ACD7-70C1-AB93-DBACE3BEEE4C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маски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28F0A-5D0B-4229-5A03-5699B58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BEAA62-B234-2671-6970-693CFC355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782CB-2162-30AC-3AFB-9649F453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661" y="952372"/>
            <a:ext cx="6679933" cy="32387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65BCB43A-63D6-7F8F-A509-1A7CB0AABEDA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маски для котов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E0475-3E72-1539-9AF7-139E27A0A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C164E2-B185-6347-729E-BCFFE0A64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A154F1-AA4D-061D-768C-36259816A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55" y="1223683"/>
            <a:ext cx="7674489" cy="289950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898055-5E36-1D10-1FAF-EFCB249A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D9BC35-CDEC-7A8A-5318-015307535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855DEF60-0F3B-EF19-8423-F50F252EA921}"/>
              </a:ext>
            </a:extLst>
          </p:cNvPr>
          <p:cNvSpPr txBox="1">
            <a:spLocks/>
          </p:cNvSpPr>
          <p:nvPr/>
        </p:nvSpPr>
        <p:spPr>
          <a:xfrm>
            <a:off x="381114" y="218169"/>
            <a:ext cx="766342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улучшение качества видео — технология </a:t>
            </a:r>
            <a:r>
              <a:rPr lang="en" sz="4000" dirty="0" err="1">
                <a:solidFill>
                  <a:schemeClr val="bg1"/>
                </a:solidFill>
                <a:latin typeface="VK Sans Display Medium" pitchFamily="2" charset="0"/>
              </a:rPr>
              <a:t>NeuroHD</a:t>
            </a:r>
            <a:r>
              <a:rPr lang="en" sz="4000" dirty="0">
                <a:solidFill>
                  <a:schemeClr val="bg1"/>
                </a:solidFill>
                <a:latin typeface="VK Sans Display Medium" pitchFamily="2" charset="0"/>
              </a:rPr>
              <a:t> </a:t>
            </a: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080746-1439-ADE3-6C4B-67605AFE8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475" y="1592426"/>
            <a:ext cx="5340466" cy="29801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sp>
        <p:nvSpPr>
          <p:cNvPr id="5" name="Google Shape;427;p62">
            <a:extLst>
              <a:ext uri="{FF2B5EF4-FFF2-40B4-BE49-F238E27FC236}">
                <a16:creationId xmlns:a16="http://schemas.microsoft.com/office/drawing/2014/main" id="{530A0DB3-1F59-D24E-FB08-0CCB69B1DDAD}"/>
              </a:ext>
            </a:extLst>
          </p:cNvPr>
          <p:cNvSpPr txBox="1"/>
          <p:nvPr/>
        </p:nvSpPr>
        <p:spPr>
          <a:xfrm>
            <a:off x="381115" y="1217440"/>
            <a:ext cx="8590814" cy="22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к</a:t>
            </a: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ак часто мы</a:t>
            </a:r>
            <a:b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сталкиваемся </a:t>
            </a:r>
            <a:b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с видео?</a:t>
            </a:r>
            <a:endParaRPr sz="48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7" name="Google Shape;440;p64">
            <a:extLst>
              <a:ext uri="{FF2B5EF4-FFF2-40B4-BE49-F238E27FC236}">
                <a16:creationId xmlns:a16="http://schemas.microsoft.com/office/drawing/2014/main" id="{AE1A6F6E-38D3-A026-0699-848D1093E8F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022" y="699796"/>
            <a:ext cx="3403546" cy="340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FABEAA-1970-FB9C-DCB1-48C4C4450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00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8B2ED71E-3A3A-A8BF-8CE4-56B25E66D5E6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рекомендации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6299F0-B4C2-4341-7B94-5CA0FDEC2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758669-AF56-7D14-D866-4504A3BA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1C23973-BD17-7489-5F58-1A16304CCD2B}"/>
              </a:ext>
            </a:extLst>
          </p:cNvPr>
          <p:cNvGrpSpPr/>
          <p:nvPr/>
        </p:nvGrpSpPr>
        <p:grpSpPr>
          <a:xfrm>
            <a:off x="1917185" y="1057737"/>
            <a:ext cx="4550906" cy="3221990"/>
            <a:chOff x="791387" y="975640"/>
            <a:chExt cx="4550906" cy="3221990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59987B19-59EF-C73D-9C46-C214A2170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125" r="28265"/>
            <a:stretch/>
          </p:blipFill>
          <p:spPr>
            <a:xfrm>
              <a:off x="791387" y="1564639"/>
              <a:ext cx="3668853" cy="2603221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AEB90B00-8C94-8630-36F6-E043B2B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78187" y="975640"/>
              <a:ext cx="1764106" cy="322199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BE081-430C-1D88-3451-E3F29CA0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86" y="2883070"/>
            <a:ext cx="1764106" cy="176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01F2A34-2905-BBA3-FC37-DFF714F544F5}"/>
              </a:ext>
            </a:extLst>
          </p:cNvPr>
          <p:cNvSpPr/>
          <p:nvPr/>
        </p:nvSpPr>
        <p:spPr>
          <a:xfrm>
            <a:off x="3177933" y="1049238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177ACCED-CE3F-0A68-FC86-03313E190813}"/>
              </a:ext>
            </a:extLst>
          </p:cNvPr>
          <p:cNvSpPr/>
          <p:nvPr/>
        </p:nvSpPr>
        <p:spPr>
          <a:xfrm>
            <a:off x="4658390" y="2018067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B9C38B87-FF06-8683-A3A5-C515FDA8975B}"/>
              </a:ext>
            </a:extLst>
          </p:cNvPr>
          <p:cNvSpPr/>
          <p:nvPr/>
        </p:nvSpPr>
        <p:spPr>
          <a:xfrm>
            <a:off x="2379962" y="2879101"/>
            <a:ext cx="1571771" cy="633909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C3206A06-271A-481C-9718-02A879E85683}"/>
              </a:ext>
            </a:extLst>
          </p:cNvPr>
          <p:cNvSpPr/>
          <p:nvPr/>
        </p:nvSpPr>
        <p:spPr>
          <a:xfrm>
            <a:off x="4939577" y="2902622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91BF3F2-3074-6648-9474-F76273E8824F}"/>
              </a:ext>
            </a:extLst>
          </p:cNvPr>
          <p:cNvSpPr/>
          <p:nvPr/>
        </p:nvSpPr>
        <p:spPr>
          <a:xfrm>
            <a:off x="3599843" y="3727798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547441F7-4FE7-FA33-1870-A192A664CF20}"/>
              </a:ext>
            </a:extLst>
          </p:cNvPr>
          <p:cNvSpPr/>
          <p:nvPr/>
        </p:nvSpPr>
        <p:spPr>
          <a:xfrm>
            <a:off x="5444275" y="3898390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4330A53B-2ACC-76DB-3640-1A37DE875037}"/>
              </a:ext>
            </a:extLst>
          </p:cNvPr>
          <p:cNvSpPr/>
          <p:nvPr/>
        </p:nvSpPr>
        <p:spPr>
          <a:xfrm>
            <a:off x="5006733" y="1212524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1EF6E7FC-096B-C72F-0BD9-386FE6090015}"/>
              </a:ext>
            </a:extLst>
          </p:cNvPr>
          <p:cNvSpPr/>
          <p:nvPr/>
        </p:nvSpPr>
        <p:spPr>
          <a:xfrm>
            <a:off x="2813958" y="1931588"/>
            <a:ext cx="1571771" cy="661844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84412966-7368-A200-039D-F009CADEC157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тегирование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37EE6E-509E-DFB7-C31E-355A87C7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1724C-6EA1-9FDD-1CD3-C46D00B50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Google Shape;653;p94">
            <a:extLst>
              <a:ext uri="{FF2B5EF4-FFF2-40B4-BE49-F238E27FC236}">
                <a16:creationId xmlns:a16="http://schemas.microsoft.com/office/drawing/2014/main" id="{F00D3143-167E-2535-EB78-21CA80B017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132" y="-2732751"/>
            <a:ext cx="8422903" cy="2303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08;p88">
            <a:extLst>
              <a:ext uri="{FF2B5EF4-FFF2-40B4-BE49-F238E27FC236}">
                <a16:creationId xmlns:a16="http://schemas.microsoft.com/office/drawing/2014/main" id="{3EAB620A-9532-490B-2D4E-B6DC18DCAF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1064153"/>
            <a:ext cx="1637347" cy="498598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обзор ноутбука </a:t>
            </a:r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MacBook Pro 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серый космос</a:t>
            </a:r>
            <a:endParaRPr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4" name="Google Shape;608;p88">
            <a:extLst>
              <a:ext uri="{FF2B5EF4-FFF2-40B4-BE49-F238E27FC236}">
                <a16:creationId xmlns:a16="http://schemas.microsoft.com/office/drawing/2014/main" id="{7CC5D5FF-738C-4C16-2692-818AD8A32D5E}"/>
              </a:ext>
            </a:extLst>
          </p:cNvPr>
          <p:cNvSpPr txBox="1">
            <a:spLocks/>
          </p:cNvSpPr>
          <p:nvPr/>
        </p:nvSpPr>
        <p:spPr>
          <a:xfrm>
            <a:off x="381115" y="1833882"/>
            <a:ext cx="163734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мужская фигура</a:t>
            </a:r>
          </a:p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на фоне темной стены</a:t>
            </a:r>
          </a:p>
        </p:txBody>
      </p:sp>
      <p:sp>
        <p:nvSpPr>
          <p:cNvPr id="8" name="Google Shape;608;p88">
            <a:extLst>
              <a:ext uri="{FF2B5EF4-FFF2-40B4-BE49-F238E27FC236}">
                <a16:creationId xmlns:a16="http://schemas.microsoft.com/office/drawing/2014/main" id="{C73DCDB2-DE33-6D5E-645F-85AB9DF1616F}"/>
              </a:ext>
            </a:extLst>
          </p:cNvPr>
          <p:cNvSpPr txBox="1">
            <a:spLocks/>
          </p:cNvSpPr>
          <p:nvPr/>
        </p:nvSpPr>
        <p:spPr>
          <a:xfrm>
            <a:off x="381115" y="2461508"/>
            <a:ext cx="163734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It-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обеспеченные специалисты</a:t>
            </a:r>
          </a:p>
        </p:txBody>
      </p:sp>
      <p:sp>
        <p:nvSpPr>
          <p:cNvPr id="9" name="Google Shape;608;p88">
            <a:extLst>
              <a:ext uri="{FF2B5EF4-FFF2-40B4-BE49-F238E27FC236}">
                <a16:creationId xmlns:a16="http://schemas.microsoft.com/office/drawing/2014/main" id="{4F21134A-D538-88F8-D0A8-D054FEFF72A7}"/>
              </a:ext>
            </a:extLst>
          </p:cNvPr>
          <p:cNvSpPr txBox="1">
            <a:spLocks/>
          </p:cNvSpPr>
          <p:nvPr/>
        </p:nvSpPr>
        <p:spPr>
          <a:xfrm>
            <a:off x="381115" y="3076185"/>
            <a:ext cx="163734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видеоблогинг</a:t>
            </a:r>
          </a:p>
        </p:txBody>
      </p:sp>
      <p:sp>
        <p:nvSpPr>
          <p:cNvPr id="10" name="Google Shape;608;p88">
            <a:extLst>
              <a:ext uri="{FF2B5EF4-FFF2-40B4-BE49-F238E27FC236}">
                <a16:creationId xmlns:a16="http://schemas.microsoft.com/office/drawing/2014/main" id="{6F7F04C5-5454-17D5-5D19-821C5A8D8AB7}"/>
              </a:ext>
            </a:extLst>
          </p:cNvPr>
          <p:cNvSpPr txBox="1">
            <a:spLocks/>
          </p:cNvSpPr>
          <p:nvPr/>
        </p:nvSpPr>
        <p:spPr>
          <a:xfrm>
            <a:off x="381115" y="3529845"/>
            <a:ext cx="163734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wylsacom</a:t>
            </a: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1" name="Google Shape;608;p88">
            <a:extLst>
              <a:ext uri="{FF2B5EF4-FFF2-40B4-BE49-F238E27FC236}">
                <a16:creationId xmlns:a16="http://schemas.microsoft.com/office/drawing/2014/main" id="{DDA188ED-4191-C313-FA3B-CBA5026EA077}"/>
              </a:ext>
            </a:extLst>
          </p:cNvPr>
          <p:cNvSpPr txBox="1">
            <a:spLocks/>
          </p:cNvSpPr>
          <p:nvPr/>
        </p:nvSpPr>
        <p:spPr>
          <a:xfrm>
            <a:off x="381115" y="3962392"/>
            <a:ext cx="234168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Валентин Валерьевич Петухов</a:t>
            </a:r>
          </a:p>
        </p:txBody>
      </p:sp>
      <p:sp>
        <p:nvSpPr>
          <p:cNvPr id="12" name="Google Shape;608;p88">
            <a:extLst>
              <a:ext uri="{FF2B5EF4-FFF2-40B4-BE49-F238E27FC236}">
                <a16:creationId xmlns:a16="http://schemas.microsoft.com/office/drawing/2014/main" id="{21178C39-41EC-D994-79DD-B771344F5BD2}"/>
              </a:ext>
            </a:extLst>
          </p:cNvPr>
          <p:cNvSpPr txBox="1">
            <a:spLocks/>
          </p:cNvSpPr>
          <p:nvPr/>
        </p:nvSpPr>
        <p:spPr>
          <a:xfrm>
            <a:off x="6179048" y="1036915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лай крупной собаки</a:t>
            </a:r>
          </a:p>
        </p:txBody>
      </p:sp>
      <p:sp>
        <p:nvSpPr>
          <p:cNvPr id="13" name="Google Shape;608;p88">
            <a:extLst>
              <a:ext uri="{FF2B5EF4-FFF2-40B4-BE49-F238E27FC236}">
                <a16:creationId xmlns:a16="http://schemas.microsoft.com/office/drawing/2014/main" id="{0B36E37C-0D0B-58D1-6516-928AC3FFC4FD}"/>
              </a:ext>
            </a:extLst>
          </p:cNvPr>
          <p:cNvSpPr txBox="1">
            <a:spLocks/>
          </p:cNvSpPr>
          <p:nvPr/>
        </p:nvSpPr>
        <p:spPr>
          <a:xfrm>
            <a:off x="6179048" y="1723545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мужской голос</a:t>
            </a:r>
          </a:p>
        </p:txBody>
      </p:sp>
      <p:sp>
        <p:nvSpPr>
          <p:cNvPr id="14" name="Google Shape;608;p88">
            <a:extLst>
              <a:ext uri="{FF2B5EF4-FFF2-40B4-BE49-F238E27FC236}">
                <a16:creationId xmlns:a16="http://schemas.microsoft.com/office/drawing/2014/main" id="{1739FE9D-7BD3-AC3E-21AB-E1389391F9BB}"/>
              </a:ext>
            </a:extLst>
          </p:cNvPr>
          <p:cNvSpPr txBox="1">
            <a:spLocks/>
          </p:cNvSpPr>
          <p:nvPr/>
        </p:nvSpPr>
        <p:spPr>
          <a:xfrm>
            <a:off x="6179048" y="2351171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английский язык</a:t>
            </a:r>
          </a:p>
        </p:txBody>
      </p:sp>
      <p:sp>
        <p:nvSpPr>
          <p:cNvPr id="15" name="Google Shape;608;p88">
            <a:extLst>
              <a:ext uri="{FF2B5EF4-FFF2-40B4-BE49-F238E27FC236}">
                <a16:creationId xmlns:a16="http://schemas.microsoft.com/office/drawing/2014/main" id="{AE35E5C5-FC7A-6227-3034-060E6E3F76AB}"/>
              </a:ext>
            </a:extLst>
          </p:cNvPr>
          <p:cNvSpPr txBox="1">
            <a:spLocks/>
          </p:cNvSpPr>
          <p:nvPr/>
        </p:nvSpPr>
        <p:spPr>
          <a:xfrm>
            <a:off x="3210591" y="1216143"/>
            <a:ext cx="14880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мужская фигура</a:t>
            </a:r>
          </a:p>
        </p:txBody>
      </p:sp>
      <p:sp>
        <p:nvSpPr>
          <p:cNvPr id="17" name="Google Shape;608;p88">
            <a:extLst>
              <a:ext uri="{FF2B5EF4-FFF2-40B4-BE49-F238E27FC236}">
                <a16:creationId xmlns:a16="http://schemas.microsoft.com/office/drawing/2014/main" id="{C773882F-96BC-BC4F-42E7-E98889B4F6A2}"/>
              </a:ext>
            </a:extLst>
          </p:cNvPr>
          <p:cNvSpPr txBox="1">
            <a:spLocks/>
          </p:cNvSpPr>
          <p:nvPr/>
        </p:nvSpPr>
        <p:spPr>
          <a:xfrm>
            <a:off x="4691048" y="2184972"/>
            <a:ext cx="14880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голубые глаза</a:t>
            </a:r>
          </a:p>
        </p:txBody>
      </p:sp>
      <p:sp>
        <p:nvSpPr>
          <p:cNvPr id="19" name="Google Shape;608;p88">
            <a:extLst>
              <a:ext uri="{FF2B5EF4-FFF2-40B4-BE49-F238E27FC236}">
                <a16:creationId xmlns:a16="http://schemas.microsoft.com/office/drawing/2014/main" id="{E361218E-11FA-0051-F944-DB09EFDAD7A7}"/>
              </a:ext>
            </a:extLst>
          </p:cNvPr>
          <p:cNvSpPr txBox="1">
            <a:spLocks/>
          </p:cNvSpPr>
          <p:nvPr/>
        </p:nvSpPr>
        <p:spPr>
          <a:xfrm>
            <a:off x="2416296" y="2953098"/>
            <a:ext cx="1488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чёрная футболка неизвестного бренда</a:t>
            </a:r>
          </a:p>
        </p:txBody>
      </p:sp>
      <p:sp>
        <p:nvSpPr>
          <p:cNvPr id="21" name="Google Shape;608;p88">
            <a:extLst>
              <a:ext uri="{FF2B5EF4-FFF2-40B4-BE49-F238E27FC236}">
                <a16:creationId xmlns:a16="http://schemas.microsoft.com/office/drawing/2014/main" id="{9D19550B-35D5-87FD-22E1-12CEB40954B9}"/>
              </a:ext>
            </a:extLst>
          </p:cNvPr>
          <p:cNvSpPr txBox="1">
            <a:spLocks/>
          </p:cNvSpPr>
          <p:nvPr/>
        </p:nvSpPr>
        <p:spPr>
          <a:xfrm>
            <a:off x="4972235" y="2986427"/>
            <a:ext cx="1488000" cy="332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неизвестное помещение</a:t>
            </a:r>
          </a:p>
        </p:txBody>
      </p:sp>
      <p:sp>
        <p:nvSpPr>
          <p:cNvPr id="23" name="Google Shape;608;p88">
            <a:extLst>
              <a:ext uri="{FF2B5EF4-FFF2-40B4-BE49-F238E27FC236}">
                <a16:creationId xmlns:a16="http://schemas.microsoft.com/office/drawing/2014/main" id="{87514C9E-F3A1-D7F6-9F4C-B83A4BB9A61F}"/>
              </a:ext>
            </a:extLst>
          </p:cNvPr>
          <p:cNvSpPr txBox="1">
            <a:spLocks/>
          </p:cNvSpPr>
          <p:nvPr/>
        </p:nvSpPr>
        <p:spPr>
          <a:xfrm>
            <a:off x="3632501" y="3811603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голливудская борода</a:t>
            </a:r>
          </a:p>
        </p:txBody>
      </p:sp>
      <p:sp>
        <p:nvSpPr>
          <p:cNvPr id="25" name="Google Shape;608;p88">
            <a:extLst>
              <a:ext uri="{FF2B5EF4-FFF2-40B4-BE49-F238E27FC236}">
                <a16:creationId xmlns:a16="http://schemas.microsoft.com/office/drawing/2014/main" id="{B6C2B1AA-9695-BE61-26EA-083A1AF072AC}"/>
              </a:ext>
            </a:extLst>
          </p:cNvPr>
          <p:cNvSpPr txBox="1">
            <a:spLocks/>
          </p:cNvSpPr>
          <p:nvPr/>
        </p:nvSpPr>
        <p:spPr>
          <a:xfrm>
            <a:off x="5476933" y="3982195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ноутбук </a:t>
            </a:r>
            <a:r>
              <a:rPr lang="en-US" sz="1200" dirty="0" err="1">
                <a:solidFill>
                  <a:schemeClr val="bg1"/>
                </a:solidFill>
                <a:latin typeface="VK Sans Display" pitchFamily="2" charset="0"/>
              </a:rPr>
              <a:t>macbook</a:t>
            </a:r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 pro 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серый космос</a:t>
            </a:r>
          </a:p>
        </p:txBody>
      </p:sp>
      <p:sp>
        <p:nvSpPr>
          <p:cNvPr id="27" name="Google Shape;608;p88">
            <a:extLst>
              <a:ext uri="{FF2B5EF4-FFF2-40B4-BE49-F238E27FC236}">
                <a16:creationId xmlns:a16="http://schemas.microsoft.com/office/drawing/2014/main" id="{D5F8270B-6C39-A54E-100A-39D6248157DB}"/>
              </a:ext>
            </a:extLst>
          </p:cNvPr>
          <p:cNvSpPr txBox="1">
            <a:spLocks/>
          </p:cNvSpPr>
          <p:nvPr/>
        </p:nvSpPr>
        <p:spPr>
          <a:xfrm>
            <a:off x="5039391" y="1296329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apple watch 4</a:t>
            </a:r>
            <a:br>
              <a:rPr lang="en-US" sz="1200" dirty="0">
                <a:solidFill>
                  <a:schemeClr val="bg1"/>
                </a:solidFill>
                <a:latin typeface="VK Sans Display" pitchFamily="2" charset="0"/>
              </a:rPr>
            </a:b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на левой руке</a:t>
            </a:r>
          </a:p>
        </p:txBody>
      </p:sp>
      <p:sp>
        <p:nvSpPr>
          <p:cNvPr id="29" name="Google Shape;608;p88">
            <a:extLst>
              <a:ext uri="{FF2B5EF4-FFF2-40B4-BE49-F238E27FC236}">
                <a16:creationId xmlns:a16="http://schemas.microsoft.com/office/drawing/2014/main" id="{6507EA25-FAE1-5077-C95F-315CD462AF5B}"/>
              </a:ext>
            </a:extLst>
          </p:cNvPr>
          <p:cNvSpPr txBox="1">
            <a:spLocks/>
          </p:cNvSpPr>
          <p:nvPr/>
        </p:nvSpPr>
        <p:spPr>
          <a:xfrm>
            <a:off x="2846629" y="2013211"/>
            <a:ext cx="1488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руки сложены на груди тыльной стороной к камере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3412ADA0-1417-A628-9E26-4D2C7274C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218169"/>
            <a:ext cx="6845700" cy="1231106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математика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рекомендаций</a:t>
            </a:r>
            <a:endParaRPr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Google Shape;667;p96">
            <a:extLst>
              <a:ext uri="{FF2B5EF4-FFF2-40B4-BE49-F238E27FC236}">
                <a16:creationId xmlns:a16="http://schemas.microsoft.com/office/drawing/2014/main" id="{FA806A02-3467-AE25-E91B-455DB3066CE4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1" b="90306" l="9923" r="46615">
                        <a14:foregroundMark x1="14154" y1="12489" x2="14154" y2="12489"/>
                        <a14:foregroundMark x1="14154" y1="12489" x2="32385" y2="11092"/>
                        <a14:foregroundMark x1="32385" y1="11092" x2="21615" y2="12402"/>
                        <a14:foregroundMark x1="21615" y1="12402" x2="37538" y2="11441"/>
                        <a14:foregroundMark x1="37538" y1="11441" x2="42615" y2="13013"/>
                        <a14:foregroundMark x1="14385" y1="86638" x2="26154" y2="88210"/>
                        <a14:foregroundMark x1="26154" y1="88210" x2="41923" y2="86638"/>
                        <a14:foregroundMark x1="42615" y1="74236" x2="42385" y2="87511"/>
                        <a14:foregroundMark x1="42385" y1="87511" x2="38385" y2="83144"/>
                        <a14:foregroundMark x1="18769" y1="63319" x2="18769" y2="75983"/>
                        <a14:foregroundMark x1="18769" y1="75983" x2="18154" y2="73974"/>
                        <a14:foregroundMark x1="12077" y1="83319" x2="12077" y2="83319"/>
                        <a14:foregroundMark x1="12077" y1="83319" x2="19462" y2="91703"/>
                        <a14:foregroundMark x1="19462" y1="91703" x2="40154" y2="90393"/>
                        <a14:foregroundMark x1="40154" y1="90393" x2="45000" y2="79563"/>
                        <a14:foregroundMark x1="45000" y1="79563" x2="44692" y2="79825"/>
                        <a14:foregroundMark x1="37538" y1="80611" x2="41923" y2="80349"/>
                        <a14:foregroundMark x1="41923" y1="63144" x2="41538" y2="64367"/>
                        <a14:foregroundMark x1="12462" y1="68908" x2="25308" y2="66987"/>
                        <a14:foregroundMark x1="25308" y1="66987" x2="15154" y2="64105"/>
                        <a14:foregroundMark x1="15154" y1="64105" x2="24462" y2="64105"/>
                        <a14:foregroundMark x1="13923" y1="10742" x2="23923" y2="8821"/>
                        <a14:foregroundMark x1="23923" y1="8821" x2="36692" y2="9694"/>
                        <a14:foregroundMark x1="36692" y1="9694" x2="42769" y2="12489"/>
                        <a14:foregroundMark x1="43231" y1="34760" x2="44308" y2="64891"/>
                        <a14:foregroundMark x1="44308" y1="64891" x2="43538" y2="51179"/>
                        <a14:foregroundMark x1="43538" y1="51179" x2="42385" y2="66987"/>
                        <a14:foregroundMark x1="42385" y1="66987" x2="39923" y2="44541"/>
                        <a14:foregroundMark x1="39923" y1="44541" x2="41769" y2="56856"/>
                        <a14:foregroundMark x1="41769" y1="56856" x2="43615" y2="41834"/>
                        <a14:foregroundMark x1="43615" y1="41834" x2="44462" y2="60262"/>
                        <a14:foregroundMark x1="44462" y1="60262" x2="44308" y2="32926"/>
                        <a14:foregroundMark x1="44308" y1="32926" x2="44923" y2="60262"/>
                        <a14:foregroundMark x1="44923" y1="60262" x2="44231" y2="35371"/>
                        <a14:foregroundMark x1="44231" y1="35371" x2="43077" y2="69607"/>
                        <a14:foregroundMark x1="43077" y1="69607" x2="39462" y2="81397"/>
                        <a14:foregroundMark x1="39462" y1="81397" x2="29308" y2="86812"/>
                        <a14:foregroundMark x1="29308" y1="86812" x2="19769" y2="82969"/>
                        <a14:foregroundMark x1="19769" y1="82969" x2="10385" y2="49170"/>
                        <a14:foregroundMark x1="10385" y1="49170" x2="10385" y2="49694"/>
                        <a14:foregroundMark x1="45077" y1="25852" x2="45077" y2="65153"/>
                        <a14:foregroundMark x1="45077" y1="65153" x2="45308" y2="30742"/>
                        <a14:foregroundMark x1="44077" y1="11441" x2="46615" y2="45153"/>
                        <a14:foregroundMark x1="46615" y1="31965" x2="46615" y2="38079"/>
                        <a14:foregroundMark x1="9923" y1="37555" x2="10385" y2="43144"/>
                        <a14:foregroundMark x1="38385" y1="82096" x2="39000" y2="79039"/>
                        <a14:foregroundMark x1="35462" y1="78079" x2="37538" y2="77817"/>
                        <a14:foregroundMark x1="39000" y1="66900" x2="40308" y2="79476"/>
                        <a14:foregroundMark x1="40308" y1="79476" x2="36077" y2="83319"/>
                        <a14:foregroundMark x1="10385" y1="53450" x2="11231" y2="83319"/>
                        <a14:foregroundMark x1="11231" y1="83319" x2="11923" y2="61485"/>
                        <a14:foregroundMark x1="11923" y1="61485" x2="12692" y2="75022"/>
                        <a14:foregroundMark x1="36923" y1="77817" x2="37308" y2="81572"/>
                      </a14:backgroundRemoval>
                    </a14:imgEffect>
                  </a14:imgLayer>
                </a14:imgProps>
              </a:ext>
            </a:extLst>
          </a:blip>
          <a:srcRect l="10498" t="1308" r="49248" b="2953"/>
          <a:stretch/>
        </p:blipFill>
        <p:spPr>
          <a:xfrm>
            <a:off x="6997340" y="910226"/>
            <a:ext cx="1680304" cy="332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0C310D-5D6A-2009-617E-2DA54EEBC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585338-2160-0D83-00CB-FE9DD28BD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663;p96">
            <a:extLst>
              <a:ext uri="{FF2B5EF4-FFF2-40B4-BE49-F238E27FC236}">
                <a16:creationId xmlns:a16="http://schemas.microsoft.com/office/drawing/2014/main" id="{77E3DE29-725B-15B0-F8FE-ABD703501190}"/>
              </a:ext>
            </a:extLst>
          </p:cNvPr>
          <p:cNvSpPr txBox="1"/>
          <p:nvPr/>
        </p:nvSpPr>
        <p:spPr>
          <a:xfrm>
            <a:off x="778733" y="3526457"/>
            <a:ext cx="1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Съемки </a:t>
            </a:r>
            <a:endParaRPr lang="en-US"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и загрузка ролика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7" name="Google Shape;664;p96">
            <a:extLst>
              <a:ext uri="{FF2B5EF4-FFF2-40B4-BE49-F238E27FC236}">
                <a16:creationId xmlns:a16="http://schemas.microsoft.com/office/drawing/2014/main" id="{70C2334B-195D-A667-DF59-1795A8320285}"/>
              </a:ext>
            </a:extLst>
          </p:cNvPr>
          <p:cNvSpPr txBox="1"/>
          <p:nvPr/>
        </p:nvSpPr>
        <p:spPr>
          <a:xfrm>
            <a:off x="2166656" y="2808694"/>
            <a:ext cx="198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Анализ контента нейросетями</a:t>
            </a:r>
            <a:br>
              <a:rPr lang="en-US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и присвоение тегов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8" name="Google Shape;665;p96">
            <a:extLst>
              <a:ext uri="{FF2B5EF4-FFF2-40B4-BE49-F238E27FC236}">
                <a16:creationId xmlns:a16="http://schemas.microsoft.com/office/drawing/2014/main" id="{2731CBAC-A52F-974D-2C4D-907E5EF1F29E}"/>
              </a:ext>
            </a:extLst>
          </p:cNvPr>
          <p:cNvSpPr txBox="1"/>
          <p:nvPr/>
        </p:nvSpPr>
        <p:spPr>
          <a:xfrm>
            <a:off x="3838245" y="2297713"/>
            <a:ext cx="19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Модерация 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9" name="Google Shape;666;p96">
            <a:extLst>
              <a:ext uri="{FF2B5EF4-FFF2-40B4-BE49-F238E27FC236}">
                <a16:creationId xmlns:a16="http://schemas.microsoft.com/office/drawing/2014/main" id="{ECFA035B-9416-7AAD-B8DE-1EB19EB7B8D6}"/>
              </a:ext>
            </a:extLst>
          </p:cNvPr>
          <p:cNvSpPr txBox="1"/>
          <p:nvPr/>
        </p:nvSpPr>
        <p:spPr>
          <a:xfrm>
            <a:off x="5021802" y="1655624"/>
            <a:ext cx="212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Рекомендательные системы  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DB6AB0F3-935F-F4AA-EDE2-4F6D21ECA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232031"/>
            <a:ext cx="6845700" cy="615553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распознавание речи</a:t>
            </a:r>
            <a:endParaRPr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B62EB3-9F9E-4ED5-8E7E-6B89DE91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67F9EC-498D-D5B8-8DC1-1FA9BAF1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Google Shape;675;p97">
            <a:extLst>
              <a:ext uri="{FF2B5EF4-FFF2-40B4-BE49-F238E27FC236}">
                <a16:creationId xmlns:a16="http://schemas.microsoft.com/office/drawing/2014/main" id="{0A9156B6-F037-BBAB-CE58-E76CF8FB7C9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072" b="75374" l="5030" r="94769">
                        <a14:foregroundMark x1="16046" y1="22463" x2="26861" y2="23029"/>
                        <a14:foregroundMark x1="26861" y1="23029" x2="38531" y2="23029"/>
                        <a14:foregroundMark x1="38531" y1="23029" x2="60412" y2="24420"/>
                        <a14:foregroundMark x1="60412" y1="24420" x2="69618" y2="24060"/>
                        <a14:foregroundMark x1="69618" y1="24060" x2="78622" y2="21226"/>
                        <a14:foregroundMark x1="78622" y1="21226" x2="78421" y2="21072"/>
                        <a14:foregroundMark x1="26056" y1="54817" x2="48089" y2="60690"/>
                        <a14:foregroundMark x1="48089" y1="60690" x2="48592" y2="60330"/>
                        <a14:foregroundMark x1="21630" y1="52808" x2="23893" y2="63472"/>
                        <a14:foregroundMark x1="23893" y1="63472" x2="31288" y2="54714"/>
                        <a14:foregroundMark x1="31288" y1="54714" x2="39235" y2="62236"/>
                        <a14:foregroundMark x1="39235" y1="62236" x2="48742" y2="58578"/>
                        <a14:foregroundMark x1="48742" y1="58578" x2="56992" y2="63009"/>
                        <a14:foregroundMark x1="56992" y1="63009" x2="63984" y2="60124"/>
                        <a14:foregroundMark x1="7344" y1="73725" x2="26811" y2="71819"/>
                        <a14:foregroundMark x1="26811" y1="71819" x2="46932" y2="72746"/>
                        <a14:foregroundMark x1="46932" y1="72746" x2="51459" y2="72385"/>
                        <a14:foregroundMark x1="23139" y1="63472" x2="38078" y2="63112"/>
                        <a14:foregroundMark x1="38078" y1="63112" x2="48592" y2="59815"/>
                        <a14:foregroundMark x1="48592" y1="59815" x2="57143" y2="63679"/>
                        <a14:foregroundMark x1="57143" y1="63679" x2="65342" y2="64863"/>
                        <a14:foregroundMark x1="84004" y1="70994" x2="93159" y2="69346"/>
                        <a14:foregroundMark x1="93159" y1="69346" x2="93461" y2="69809"/>
                        <a14:foregroundMark x1="93813" y1="69603" x2="94769" y2="71973"/>
                        <a14:foregroundMark x1="68209" y1="40598" x2="69014" y2="50541"/>
                        <a14:foregroundMark x1="69014" y1="50541" x2="70121" y2="39567"/>
                        <a14:foregroundMark x1="70121" y1="39567" x2="73239" y2="49820"/>
                        <a14:foregroundMark x1="73239" y1="49820" x2="74748" y2="47913"/>
                        <a14:foregroundMark x1="65895" y1="31530" x2="68410" y2="41370"/>
                        <a14:foregroundMark x1="68410" y1="41370" x2="74547" y2="48738"/>
                        <a14:foregroundMark x1="74547" y1="48738" x2="76157" y2="37816"/>
                        <a14:foregroundMark x1="76157" y1="37816" x2="78018" y2="49511"/>
                        <a14:foregroundMark x1="78018" y1="49511" x2="79577" y2="36218"/>
                        <a14:foregroundMark x1="79577" y1="36218" x2="80181" y2="46728"/>
                        <a14:foregroundMark x1="35111" y1="55023" x2="45875" y2="54199"/>
                        <a14:foregroundMark x1="45875" y1="54199" x2="54376" y2="60072"/>
                        <a14:foregroundMark x1="54376" y1="60072" x2="67656" y2="56569"/>
                        <a14:foregroundMark x1="21630" y1="63885" x2="42455" y2="65636"/>
                        <a14:foregroundMark x1="42455" y1="65636" x2="52515" y2="64657"/>
                        <a14:foregroundMark x1="52515" y1="64657" x2="61268" y2="64863"/>
                        <a14:foregroundMark x1="5030" y1="74137" x2="5030" y2="74137"/>
                        <a14:foregroundMark x1="62827" y1="38434" x2="63229" y2="49871"/>
                        <a14:foregroundMark x1="63229" y1="49871" x2="61972" y2="37506"/>
                        <a14:foregroundMark x1="61972" y1="37506" x2="64588" y2="53581"/>
                        <a14:foregroundMark x1="64588" y1="53581" x2="65543" y2="40340"/>
                        <a14:foregroundMark x1="65543" y1="40340" x2="66499" y2="49304"/>
                      </a14:backgroundRemoval>
                    </a14:imgEffect>
                  </a14:imgLayer>
                </a14:imgProps>
              </a:ext>
            </a:extLst>
          </a:blip>
          <a:srcRect t="15394" b="17960"/>
          <a:stretch/>
        </p:blipFill>
        <p:spPr>
          <a:xfrm>
            <a:off x="1819056" y="1101772"/>
            <a:ext cx="5505887" cy="35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1381" y="1629120"/>
            <a:ext cx="3074816" cy="20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815" y="2280782"/>
            <a:ext cx="2994371" cy="199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566" y="1547064"/>
            <a:ext cx="3074804" cy="20493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FE92F-0000-A05C-5F80-2879D367F1E6}"/>
              </a:ext>
            </a:extLst>
          </p:cNvPr>
          <p:cNvSpPr txBox="1"/>
          <p:nvPr/>
        </p:nvSpPr>
        <p:spPr>
          <a:xfrm>
            <a:off x="452963" y="353974"/>
            <a:ext cx="8010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K Sans Display" pitchFamily="2" charset="0"/>
              </a:rPr>
              <a:t>63 000 вакансий 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 </a:t>
            </a:r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it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-сфере открыто единовременно в начале осени 2022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67DDA-DF97-22E3-4BE3-927579224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7FBFBF-E6C4-525B-7EFE-5D3E2A106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49016F-30E8-0E76-22C1-8C3C5882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3D687-4447-5E4B-CEE3-BF0ABC24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004B91-6A34-2815-8571-B96E0ED9FF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9" r="2539"/>
          <a:stretch>
            <a:fillRect/>
          </a:stretch>
        </p:blipFill>
        <p:spPr>
          <a:xfrm>
            <a:off x="4345557" y="978683"/>
            <a:ext cx="1500056" cy="3160269"/>
          </a:xfrm>
          <a:prstGeom prst="roundRect">
            <a:avLst>
              <a:gd name="adj" fmla="val 8068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F70139-437A-7617-8016-06445BE67A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39" r="2539"/>
          <a:stretch>
            <a:fillRect/>
          </a:stretch>
        </p:blipFill>
        <p:spPr>
          <a:xfrm>
            <a:off x="6376434" y="978683"/>
            <a:ext cx="1500056" cy="3160269"/>
          </a:xfrm>
          <a:prstGeom prst="roundRect">
            <a:avLst>
              <a:gd name="adj" fmla="val 8068"/>
            </a:avLst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DB53F9-8353-A00D-E11F-3144B4039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701" y="1739157"/>
            <a:ext cx="2094376" cy="20943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922103-DE53-46BB-33F7-03E3B42D54E1}"/>
              </a:ext>
            </a:extLst>
          </p:cNvPr>
          <p:cNvSpPr txBox="1"/>
          <p:nvPr/>
        </p:nvSpPr>
        <p:spPr>
          <a:xfrm>
            <a:off x="452964" y="353974"/>
            <a:ext cx="3226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тест-драйв</a:t>
            </a:r>
          </a:p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IT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-профессий</a:t>
            </a:r>
            <a:endParaRPr lang="ru-RU" sz="2400" dirty="0"/>
          </a:p>
        </p:txBody>
      </p:sp>
      <p:pic>
        <p:nvPicPr>
          <p:cNvPr id="1026" name="Picture 2" descr="iphone PNG фото изображение | PNG Play">
            <a:extLst>
              <a:ext uri="{FF2B5EF4-FFF2-40B4-BE49-F238E27FC236}">
                <a16:creationId xmlns:a16="http://schemas.microsoft.com/office/drawing/2014/main" id="{2003867F-5325-24C4-DECD-96AF239F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672" y="913984"/>
            <a:ext cx="1642153" cy="3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phone PNG фото изображение | PNG Play">
            <a:extLst>
              <a:ext uri="{FF2B5EF4-FFF2-40B4-BE49-F238E27FC236}">
                <a16:creationId xmlns:a16="http://schemas.microsoft.com/office/drawing/2014/main" id="{CB0CB19A-1035-8C27-4176-40D77E73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06" y="913984"/>
            <a:ext cx="1642153" cy="3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36348" y="578467"/>
            <a:ext cx="7223375" cy="6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0"/>
          <p:cNvPicPr preferRelativeResize="0"/>
          <p:nvPr/>
        </p:nvPicPr>
        <p:blipFill rotWithShape="1">
          <a:blip r:embed="rId5">
            <a:alphaModFix/>
          </a:blip>
          <a:srcRect l="-689" r="689" b="20896"/>
          <a:stretch/>
        </p:blipFill>
        <p:spPr>
          <a:xfrm>
            <a:off x="381115" y="1184971"/>
            <a:ext cx="5778142" cy="39585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A88D5E-F2AC-B2B2-75FB-CA2E65B4D631}"/>
              </a:ext>
            </a:extLst>
          </p:cNvPr>
          <p:cNvSpPr txBox="1"/>
          <p:nvPr/>
        </p:nvSpPr>
        <p:spPr>
          <a:xfrm>
            <a:off x="452963" y="353974"/>
            <a:ext cx="8010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урок цифры</a:t>
            </a:r>
            <a:b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по </a:t>
            </a:r>
            <a:r>
              <a:rPr lang="ru-RU" sz="2400" dirty="0" err="1">
                <a:solidFill>
                  <a:schemeClr val="bg1"/>
                </a:solidFill>
                <a:latin typeface="VK Sans Display Medium" pitchFamily="2" charset="0"/>
              </a:rPr>
              <a:t>видеотехнологиям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 от </a:t>
            </a:r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VK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49016F-30E8-0E76-22C1-8C3C58828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3D687-4447-5E4B-CEE3-BF0ABC24F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727;p103">
            <a:extLst>
              <a:ext uri="{FF2B5EF4-FFF2-40B4-BE49-F238E27FC236}">
                <a16:creationId xmlns:a16="http://schemas.microsoft.com/office/drawing/2014/main" id="{D416B5F9-D3B4-F4F7-59A4-2A4842F6BB46}"/>
              </a:ext>
            </a:extLst>
          </p:cNvPr>
          <p:cNvSpPr txBox="1"/>
          <p:nvPr/>
        </p:nvSpPr>
        <p:spPr>
          <a:xfrm>
            <a:off x="4626430" y="4030941"/>
            <a:ext cx="2775857" cy="90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lvl="0" algn="ctr">
              <a:lnSpc>
                <a:spcPct val="110000"/>
              </a:lnSpc>
              <a:buSzPts val="1100"/>
            </a:pPr>
            <a:r>
              <a:rPr lang="ru-RU" sz="1250" dirty="0" err="1">
                <a:solidFill>
                  <a:schemeClr val="bg1"/>
                </a:solidFill>
                <a:latin typeface="VK Sans Display" pitchFamily="2" charset="0"/>
              </a:rPr>
              <a:t>урокцифры.рф</a:t>
            </a:r>
            <a:r>
              <a:rPr lang="ru-RU" sz="1250" dirty="0">
                <a:solidFill>
                  <a:schemeClr val="bg1"/>
                </a:solidFill>
                <a:latin typeface="VK Sans Display" pitchFamily="2" charset="0"/>
              </a:rPr>
              <a:t>/</a:t>
            </a:r>
            <a:r>
              <a:rPr lang="en-US" sz="1250" dirty="0" err="1">
                <a:solidFill>
                  <a:schemeClr val="bg1"/>
                </a:solidFill>
                <a:latin typeface="VK Sans Display" pitchFamily="2" charset="0"/>
              </a:rPr>
              <a:t>videotech</a:t>
            </a:r>
            <a:endParaRPr lang="en-US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ctr">
              <a:lnSpc>
                <a:spcPct val="110000"/>
              </a:lnSpc>
              <a:buSzPts val="1100"/>
            </a:pPr>
            <a:r>
              <a:rPr lang="ru-RU" sz="1250" dirty="0">
                <a:solidFill>
                  <a:schemeClr val="bg1"/>
                </a:solidFill>
                <a:latin typeface="VK Sans Display" pitchFamily="2" charset="0"/>
              </a:rPr>
              <a:t>21 ноября — 12 декабря 2022</a:t>
            </a:r>
          </a:p>
          <a:p>
            <a:pPr lvl="0" algn="ctr">
              <a:lnSpc>
                <a:spcPct val="110000"/>
              </a:lnSpc>
              <a:buSzPts val="1100"/>
            </a:pPr>
            <a:endParaRPr lang="ru-RU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ctr">
              <a:lnSpc>
                <a:spcPct val="110000"/>
              </a:lnSpc>
              <a:buSzPts val="1100"/>
            </a:pPr>
            <a:endParaRPr lang="ru-RU" sz="125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A280D2-F53E-6A44-474A-5645FFB16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242" y="1590329"/>
            <a:ext cx="2298232" cy="22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9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36348" y="578467"/>
            <a:ext cx="7223375" cy="6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0"/>
          <p:cNvPicPr preferRelativeResize="0"/>
          <p:nvPr/>
        </p:nvPicPr>
        <p:blipFill rotWithShape="1">
          <a:blip r:embed="rId5">
            <a:alphaModFix/>
          </a:blip>
          <a:srcRect l="-689" r="689" b="20896"/>
          <a:stretch/>
        </p:blipFill>
        <p:spPr>
          <a:xfrm>
            <a:off x="381115" y="1184971"/>
            <a:ext cx="5778142" cy="39585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A88D5E-F2AC-B2B2-75FB-CA2E65B4D631}"/>
              </a:ext>
            </a:extLst>
          </p:cNvPr>
          <p:cNvSpPr txBox="1"/>
          <p:nvPr/>
        </p:nvSpPr>
        <p:spPr>
          <a:xfrm>
            <a:off x="452963" y="695153"/>
            <a:ext cx="8010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Вопросы?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49016F-30E8-0E76-22C1-8C3C58828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3D687-4447-5E4B-CEE3-BF0ABC24F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727;p103">
            <a:extLst>
              <a:ext uri="{FF2B5EF4-FFF2-40B4-BE49-F238E27FC236}">
                <a16:creationId xmlns:a16="http://schemas.microsoft.com/office/drawing/2014/main" id="{D416B5F9-D3B4-F4F7-59A4-2A4842F6BB46}"/>
              </a:ext>
            </a:extLst>
          </p:cNvPr>
          <p:cNvSpPr txBox="1"/>
          <p:nvPr/>
        </p:nvSpPr>
        <p:spPr>
          <a:xfrm>
            <a:off x="4626430" y="4030941"/>
            <a:ext cx="2775857" cy="90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lvl="0" algn="ctr">
              <a:lnSpc>
                <a:spcPct val="110000"/>
              </a:lnSpc>
              <a:buSzPts val="1100"/>
            </a:pPr>
            <a:r>
              <a:rPr lang="ru-RU" sz="1250" dirty="0" err="1">
                <a:solidFill>
                  <a:schemeClr val="bg1"/>
                </a:solidFill>
                <a:latin typeface="VK Sans Display" pitchFamily="2" charset="0"/>
              </a:rPr>
              <a:t>урокцифры.рф</a:t>
            </a:r>
            <a:r>
              <a:rPr lang="ru-RU" sz="1250" dirty="0">
                <a:solidFill>
                  <a:schemeClr val="bg1"/>
                </a:solidFill>
                <a:latin typeface="VK Sans Display" pitchFamily="2" charset="0"/>
              </a:rPr>
              <a:t>/</a:t>
            </a:r>
            <a:r>
              <a:rPr lang="en-US" sz="1250" dirty="0" err="1">
                <a:solidFill>
                  <a:schemeClr val="bg1"/>
                </a:solidFill>
                <a:latin typeface="VK Sans Display" pitchFamily="2" charset="0"/>
              </a:rPr>
              <a:t>videotech</a:t>
            </a:r>
            <a:endParaRPr lang="en-US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ctr">
              <a:lnSpc>
                <a:spcPct val="110000"/>
              </a:lnSpc>
              <a:buSzPts val="1100"/>
            </a:pPr>
            <a:r>
              <a:rPr lang="ru-RU" sz="1250" dirty="0">
                <a:solidFill>
                  <a:schemeClr val="bg1"/>
                </a:solidFill>
                <a:latin typeface="VK Sans Display" pitchFamily="2" charset="0"/>
              </a:rPr>
              <a:t>21 ноября — 12 декабря 2022</a:t>
            </a:r>
          </a:p>
          <a:p>
            <a:pPr lvl="0" algn="ctr">
              <a:lnSpc>
                <a:spcPct val="110000"/>
              </a:lnSpc>
              <a:buSzPts val="1100"/>
            </a:pPr>
            <a:endParaRPr lang="ru-RU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ctr">
              <a:lnSpc>
                <a:spcPct val="110000"/>
              </a:lnSpc>
              <a:buSzPts val="1100"/>
            </a:pPr>
            <a:endParaRPr lang="ru-RU" sz="125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A280D2-F53E-6A44-474A-5645FFB16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242" y="1590329"/>
            <a:ext cx="2298232" cy="22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0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3990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скроллинг</a:t>
            </a:r>
            <a:b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2400" dirty="0" err="1">
                <a:solidFill>
                  <a:schemeClr val="bg1"/>
                </a:solidFill>
                <a:latin typeface="VK Sans Display Medium" pitchFamily="2" charset="0"/>
              </a:rPr>
              <a:t>видеоновостей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4E293-7AA9-A578-2AA0-5C573889D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C196F9-B145-E8D5-AB12-2E509906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6F60D5-4610-1A92-DE4E-08FC82DD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346" y="474225"/>
            <a:ext cx="2222352" cy="41950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онлайн-фитнес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1BABF3-7FA5-13DA-D60D-EAEFC180E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A33D21-C4F2-A0FF-B3F1-F21EDC21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F64E23-31F3-6703-97CF-7E1F3C642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625" y="412565"/>
            <a:ext cx="2287682" cy="43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23BE9B-9A8F-DF1E-20C8-C3F9D5E27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8" t="3774" r="6114"/>
          <a:stretch/>
        </p:blipFill>
        <p:spPr>
          <a:xfrm>
            <a:off x="5399774" y="584228"/>
            <a:ext cx="1819174" cy="3781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iphone PNG фото изображение | PNG Play">
            <a:extLst>
              <a:ext uri="{FF2B5EF4-FFF2-40B4-BE49-F238E27FC236}">
                <a16:creationId xmlns:a16="http://schemas.microsoft.com/office/drawing/2014/main" id="{7DEF184E-9128-8A21-003B-17C90AB0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132" y="595115"/>
            <a:ext cx="1954443" cy="384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3884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видеозвонок с коллегой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18C779-7715-21DC-077F-3141D227C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A721F7-BAB9-EA28-589C-C4277CA7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кулинария в сопровождении</a:t>
            </a:r>
          </a:p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видео знаменитого шефа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F19D8A-E2E5-3108-E77C-58E5EA63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636573-1283-4C22-719D-0CF40DD3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522AC7-2653-BD89-5B37-A1C48592F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252" y="465871"/>
            <a:ext cx="2231204" cy="42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8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B10A7F3-B245-28CE-08D9-599FEAAA7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7" b="95290" l="4598" r="96494">
                        <a14:foregroundMark x1="20862" y1="24819" x2="11839" y2="27899"/>
                        <a14:foregroundMark x1="11839" y1="27899" x2="5230" y2="40489"/>
                        <a14:foregroundMark x1="5230" y1="40489" x2="6724" y2="74094"/>
                        <a14:foregroundMark x1="6724" y1="74094" x2="13851" y2="50000"/>
                        <a14:foregroundMark x1="13851" y1="50000" x2="14828" y2="80344"/>
                        <a14:foregroundMark x1="14828" y1="80344" x2="21552" y2="45018"/>
                        <a14:foregroundMark x1="21552" y1="45018" x2="23333" y2="73370"/>
                        <a14:foregroundMark x1="23333" y1="73370" x2="23333" y2="73370"/>
                        <a14:foregroundMark x1="10517" y1="24457" x2="2414" y2="29801"/>
                        <a14:foregroundMark x1="2414" y1="29801" x2="5230" y2="93659"/>
                        <a14:foregroundMark x1="5230" y1="93659" x2="12474" y2="97070"/>
                        <a14:foregroundMark x1="17155" y1="96993" x2="24080" y2="93931"/>
                        <a14:foregroundMark x1="24080" y1="93931" x2="26264" y2="51268"/>
                        <a14:foregroundMark x1="26264" y1="51268" x2="24425" y2="26540"/>
                        <a14:foregroundMark x1="50977" y1="32971" x2="54368" y2="61413"/>
                        <a14:foregroundMark x1="54368" y1="61413" x2="61034" y2="50996"/>
                        <a14:foregroundMark x1="61034" y1="50996" x2="63736" y2="36504"/>
                        <a14:foregroundMark x1="63736" y1="36504" x2="66782" y2="56884"/>
                        <a14:foregroundMark x1="66782" y1="56884" x2="74483" y2="37228"/>
                        <a14:foregroundMark x1="74483" y1="37228" x2="76149" y2="54710"/>
                        <a14:foregroundMark x1="76149" y1="54710" x2="78276" y2="37319"/>
                        <a14:foregroundMark x1="78276" y1="37319" x2="79310" y2="63768"/>
                        <a14:foregroundMark x1="79310" y1="63768" x2="81954" y2="40851"/>
                        <a14:foregroundMark x1="81954" y1="40851" x2="84943" y2="69475"/>
                        <a14:foregroundMark x1="24023" y1="91757" x2="34655" y2="92029"/>
                        <a14:foregroundMark x1="34655" y1="92029" x2="56034" y2="89674"/>
                        <a14:foregroundMark x1="56034" y1="89674" x2="83008" y2="94500"/>
                        <a14:foregroundMark x1="85469" y1="94136" x2="87759" y2="67029"/>
                        <a14:foregroundMark x1="87759" y1="67029" x2="86954" y2="18025"/>
                        <a14:foregroundMark x1="86954" y1="18025" x2="75460" y2="5978"/>
                        <a14:foregroundMark x1="75460" y1="5978" x2="66724" y2="8877"/>
                        <a14:foregroundMark x1="66724" y1="8877" x2="66724" y2="8877"/>
                        <a14:foregroundMark x1="13908" y1="28351" x2="7586" y2="51630"/>
                        <a14:foregroundMark x1="7586" y1="51630" x2="17414" y2="34239"/>
                        <a14:foregroundMark x1="17414" y1="34239" x2="11839" y2="55072"/>
                        <a14:foregroundMark x1="11839" y1="55072" x2="24943" y2="34601"/>
                        <a14:foregroundMark x1="24943" y1="34601" x2="17126" y2="61685"/>
                        <a14:foregroundMark x1="17126" y1="61685" x2="30575" y2="39402"/>
                        <a14:foregroundMark x1="30575" y1="39402" x2="22989" y2="66757"/>
                        <a14:foregroundMark x1="22989" y1="66757" x2="34195" y2="50725"/>
                        <a14:foregroundMark x1="34195" y1="50725" x2="29425" y2="69112"/>
                        <a14:foregroundMark x1="29425" y1="69112" x2="38103" y2="65942"/>
                        <a14:foregroundMark x1="38103" y1="65942" x2="33966" y2="83152"/>
                        <a14:foregroundMark x1="33966" y1="83152" x2="44713" y2="66486"/>
                        <a14:foregroundMark x1="44713" y1="66486" x2="56494" y2="68297"/>
                        <a14:foregroundMark x1="56494" y1="68297" x2="64368" y2="74909"/>
                        <a14:foregroundMark x1="64368" y1="74909" x2="74425" y2="78261"/>
                        <a14:foregroundMark x1="74425" y1="78261" x2="82701" y2="76178"/>
                        <a14:foregroundMark x1="11609" y1="9873" x2="20862" y2="4710"/>
                        <a14:foregroundMark x1="20862" y1="4710" x2="60632" y2="9239"/>
                        <a14:foregroundMark x1="60632" y1="9239" x2="72356" y2="8967"/>
                        <a14:foregroundMark x1="72356" y1="8967" x2="72586" y2="8877"/>
                        <a14:foregroundMark x1="12069" y1="12409" x2="22529" y2="9239"/>
                        <a14:foregroundMark x1="22529" y1="9239" x2="31264" y2="17391"/>
                        <a14:foregroundMark x1="31264" y1="17391" x2="49885" y2="9239"/>
                        <a14:foregroundMark x1="31897" y1="5344" x2="42414" y2="5435"/>
                        <a14:foregroundMark x1="42414" y1="5435" x2="52586" y2="4620"/>
                        <a14:foregroundMark x1="52586" y1="4620" x2="64713" y2="4982"/>
                        <a14:foregroundMark x1="64713" y1="4982" x2="73736" y2="4257"/>
                        <a14:foregroundMark x1="73736" y1="4257" x2="84483" y2="4982"/>
                        <a14:foregroundMark x1="84483" y1="4982" x2="85632" y2="4620"/>
                        <a14:foregroundMark x1="76379" y1="14493" x2="72356" y2="30254"/>
                        <a14:foregroundMark x1="72356" y1="30254" x2="82414" y2="17935"/>
                        <a14:foregroundMark x1="82414" y1="17935" x2="77299" y2="32971"/>
                        <a14:foregroundMark x1="77299" y1="32971" x2="83966" y2="24185"/>
                        <a14:foregroundMark x1="83966" y1="24185" x2="83793" y2="29076"/>
                        <a14:foregroundMark x1="4885" y1="30072" x2="4655" y2="88587"/>
                        <a14:foregroundMark x1="21092" y1="74366" x2="15000" y2="88406"/>
                        <a14:foregroundMark x1="15000" y1="88406" x2="24598" y2="84783"/>
                        <a14:foregroundMark x1="24598" y1="84783" x2="23793" y2="85417"/>
                        <a14:foregroundMark x1="84713" y1="92120" x2="88506" y2="84330"/>
                        <a14:foregroundMark x1="88736" y1="90670" x2="90345" y2="93207"/>
                        <a14:foregroundMark x1="91207" y1="92844" x2="88506" y2="84692"/>
                        <a14:foregroundMark x1="43333" y1="34330" x2="41207" y2="20471"/>
                        <a14:foregroundMark x1="41207" y1="20471" x2="32529" y2="39583"/>
                        <a14:foregroundMark x1="32529" y1="39583" x2="39885" y2="20380"/>
                        <a14:foregroundMark x1="39885" y1="20380" x2="27241" y2="36685"/>
                        <a14:foregroundMark x1="27241" y1="36685" x2="17299" y2="31612"/>
                        <a14:foregroundMark x1="17299" y1="31612" x2="23161" y2="19656"/>
                        <a14:foregroundMark x1="23161" y1="19656" x2="15000" y2="26812"/>
                        <a14:foregroundMark x1="15000" y1="26812" x2="25920" y2="17844"/>
                        <a14:foregroundMark x1="25920" y1="17844" x2="25402" y2="31975"/>
                        <a14:foregroundMark x1="25402" y1="31975" x2="35172" y2="24004"/>
                        <a14:foregroundMark x1="35172" y1="24004" x2="53276" y2="19293"/>
                        <a14:foregroundMark x1="53276" y1="19293" x2="41322" y2="45380"/>
                        <a14:foregroundMark x1="41322" y1="45380" x2="61667" y2="27264"/>
                        <a14:foregroundMark x1="61667" y1="27264" x2="52586" y2="47645"/>
                        <a14:foregroundMark x1="52586" y1="47645" x2="66724" y2="41214"/>
                        <a14:foregroundMark x1="66724" y1="41214" x2="60517" y2="57156"/>
                        <a14:foregroundMark x1="60517" y1="57156" x2="70977" y2="51178"/>
                        <a14:foregroundMark x1="70977" y1="51178" x2="71437" y2="57428"/>
                        <a14:foregroundMark x1="29195" y1="46739" x2="36207" y2="34330"/>
                        <a14:foregroundMark x1="36207" y1="34330" x2="46494" y2="33967"/>
                        <a14:foregroundMark x1="46494" y1="33967" x2="40575" y2="55707"/>
                        <a14:foregroundMark x1="40575" y1="55707" x2="51724" y2="63859"/>
                        <a14:foregroundMark x1="51724" y1="63859" x2="61552" y2="56341"/>
                        <a14:foregroundMark x1="51437" y1="74728" x2="55920" y2="76178"/>
                        <a14:foregroundMark x1="88268" y1="93722" x2="85862" y2="92844"/>
                        <a14:foregroundMark x1="90287" y1="87319" x2="90977" y2="93931"/>
                        <a14:foregroundMark x1="91207" y1="88859" x2="94770" y2="91757"/>
                        <a14:foregroundMark x1="91897" y1="90489" x2="95690" y2="93931"/>
                        <a14:foregroundMark x1="93678" y1="91395" x2="96494" y2="93116"/>
                        <a14:foregroundMark x1="95172" y1="93297" x2="96494" y2="94565"/>
                        <a14:foregroundMark x1="24425" y1="94928" x2="35172" y2="94112"/>
                        <a14:foregroundMark x1="35172" y1="94112" x2="42011" y2="94565"/>
                        <a14:foregroundMark x1="57414" y1="94928" x2="79195" y2="93388"/>
                        <a14:foregroundMark x1="79195" y1="93388" x2="93333" y2="94746"/>
                        <a14:foregroundMark x1="65460" y1="95109" x2="76839" y2="94475"/>
                        <a14:foregroundMark x1="76839" y1="94475" x2="95287" y2="94565"/>
                        <a14:backgroundMark x1="42241" y1="99094" x2="46322" y2="98370"/>
                        <a14:backgroundMark x1="29943" y1="98188" x2="50230" y2="96377"/>
                        <a14:backgroundMark x1="50230" y1="96377" x2="83793" y2="98370"/>
                        <a14:backgroundMark x1="8046" y1="99909" x2="27126" y2="98007"/>
                        <a14:backgroundMark x1="13563" y1="99275" x2="14828" y2="99094"/>
                        <a14:backgroundMark x1="13563" y1="98188" x2="15057" y2="98370"/>
                        <a14:backgroundMark x1="12529" y1="98188" x2="14828" y2="98007"/>
                        <a14:backgroundMark x1="14138" y1="99094" x2="17241" y2="98188"/>
                        <a14:backgroundMark x1="14425" y1="98370" x2="16954" y2="97554"/>
                        <a14:backgroundMark x1="10632" y1="98370" x2="13448" y2="98370"/>
                        <a14:backgroundMark x1="82701" y1="96920" x2="88154" y2="95831"/>
                        <a14:backgroundMark x1="80575" y1="96105" x2="82610" y2="95804"/>
                      </a14:backgroundRemoval>
                    </a14:imgEffect>
                  </a14:imgLayer>
                </a14:imgProps>
              </a:ext>
            </a:extLst>
          </a:blip>
          <a:srcRect b="2965"/>
          <a:stretch/>
        </p:blipFill>
        <p:spPr>
          <a:xfrm>
            <a:off x="3773280" y="1269472"/>
            <a:ext cx="4230466" cy="2604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учёба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7A25EA-BB86-B492-BC6D-48E64C600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CC7D79-BBD8-FC79-75CF-077DF1F45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8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81115" y="1679360"/>
            <a:ext cx="6845700" cy="1477328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видео</a:t>
            </a:r>
            <a:r>
              <a:rPr lang="ru" sz="4800" dirty="0">
                <a:solidFill>
                  <a:schemeClr val="accent4"/>
                </a:solidFill>
                <a:latin typeface="VK Sans Display Medium" pitchFamily="2" charset="0"/>
              </a:rPr>
              <a:t>технологии</a:t>
            </a: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:</a:t>
            </a:r>
            <a:endParaRPr sz="4800" dirty="0">
              <a:solidFill>
                <a:schemeClr val="bg1"/>
              </a:solidFill>
              <a:latin typeface="VK Sans Display Medium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как это работает </a:t>
            </a:r>
            <a:endParaRPr sz="48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6161</TotalTime>
  <Words>3429</Words>
  <Application>Microsoft Macintosh PowerPoint</Application>
  <PresentationFormat>On-screen Show (16:9)</PresentationFormat>
  <Paragraphs>233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VK Sans Display Light</vt:lpstr>
      <vt:lpstr>VK Sans Display</vt:lpstr>
      <vt:lpstr>Play</vt:lpstr>
      <vt:lpstr>Roboto</vt:lpstr>
      <vt:lpstr>VK Sans Display DemiBold</vt:lpstr>
      <vt:lpstr>VK Sans Display Medium</vt:lpstr>
      <vt:lpstr>Arial</vt:lpstr>
      <vt:lpstr>Simple Light</vt:lpstr>
      <vt:lpstr>VK New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видеотехнологии: как это работает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HD   10сек.    60fps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алгоритмы, построенные по образу и подобию биологических нейронных сетей. Позволяют работать со сложными структурированными данными (изображение, текст, звук).</vt:lpstr>
      <vt:lpstr>PowerPoint Presentation</vt:lpstr>
      <vt:lpstr>видео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обзор ноутбука MacBook Pro серый космос</vt:lpstr>
      <vt:lpstr>математика рекомендаций</vt:lpstr>
      <vt:lpstr>распознавание речи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ДЕНЬ IT-ЗНАНИЙ 2022</dc:title>
  <cp:lastModifiedBy>Microsoft Office User</cp:lastModifiedBy>
  <cp:revision>37</cp:revision>
  <dcterms:modified xsi:type="dcterms:W3CDTF">2022-10-20T18:57:47Z</dcterms:modified>
</cp:coreProperties>
</file>